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4" ContentType="video/mp4"/>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ldMasterIdLst>
    <p:sldMasterId id="2147483684" r:id="rId1"/>
  </p:sldMasterIdLst>
  <p:notesMasterIdLst>
    <p:notesMasterId r:id="rId2"/>
  </p:notesMasterIdLst>
  <p:handoutMasterIdLst>
    <p:handoutMasterId r:id="rId3"/>
  </p:handoutMasterIdLst>
  <p:sldIdLst>
    <p:sldId id="272" r:id="rId4"/>
    <p:sldId id="280" r:id="rId5"/>
    <p:sldId id="281" r:id="rId6"/>
    <p:sldId id="282" r:id="rId7"/>
    <p:sldId id="283" r:id="rId8"/>
    <p:sldId id="287" r:id="rId9"/>
    <p:sldId id="284" r:id="rId10"/>
    <p:sldId id="285" r:id="rId11"/>
    <p:sldId id="286" r:id="rId12"/>
    <p:sldId id="289" r:id="rId13"/>
    <p:sldId id="288"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Lst>
  <p:sldSz cx="12192000" cy="6858000"/>
  <p:notesSz cx="6858000" cy="9144000"/>
  <p:defaultTex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showNarration="1">
    <p:present/>
    <p:sldAll/>
    <p:penClr>
      <a:prstClr val="red"/>
    </p:penClr>
    <p:extLst>
      <p:ext uri="{2FDB2607-1784-4EEB-B798-7EB5836EED8A}">
        <p14:showMediaCtrls xmlns:p14="http://schemas.microsoft.com/office/powerpoint/2010/main" val="1"/>
      </p:ext>
    </p:extLst>
  </p:showPr>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TxStyle/>
      <a:tcStyle>
        <a:tcBdr/>
        <a:fill>
          <a:solidFill>
            <a:schemeClr val="accent3">
              <a:alpha val="20000"/>
            </a:schemeClr>
          </a:solidFill>
        </a:fill>
      </a:tcStyle>
    </a:band1H>
    <a:band1V>
      <a:tcTxStyle/>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TxStyle/>
      <a:tcStyle>
        <a:tcBdr/>
        <a:fill>
          <a:solidFill>
            <a:schemeClr val="accent1">
              <a:tint val="40000"/>
            </a:schemeClr>
          </a:solidFill>
        </a:fill>
      </a:tcStyle>
    </a:band1H>
    <a:band2H>
      <a:tcTxStyle/>
      <a:tcStyle>
        <a:tcBdr/>
      </a:tcStyle>
    </a:band2H>
    <a:band1V>
      <a:tcTxStyle/>
      <a:tcStyle>
        <a:tcBdr/>
        <a:fill>
          <a:solidFill>
            <a:schemeClr val="accent1">
              <a:tint val="40000"/>
            </a:schemeClr>
          </a:solidFill>
        </a:fill>
      </a:tcStyle>
    </a:band1V>
    <a:band2V>
      <a:tcTxStyle/>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normalViewPr>
    <p:restoredLeft sz="16093" autoAdjust="0"/>
    <p:restoredTop sz="94660"/>
  </p:normalViewPr>
  <p:slideViewPr>
    <p:cSldViewPr snapToGrid="0">
      <p:cViewPr varScale="1">
        <p:scale>
          <a:sx n="100" d="100"/>
          <a:sy n="100" d="100"/>
        </p:scale>
        <p:origin x="456" y="156"/>
      </p:cViewPr>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0" d="100"/>
          <a:sy n="90" d="100"/>
        </p:scale>
        <p:origin x="3774" y="84"/>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presProps" Target="presProps.xml"  /><Relationship Id="rId3" Type="http://schemas.openxmlformats.org/officeDocument/2006/relationships/handoutMaster" Target="handoutMasters/handoutMaster1.xml"  /><Relationship Id="rId30" Type="http://schemas.openxmlformats.org/officeDocument/2006/relationships/viewProps" Target="viewProps.xml"  /><Relationship Id="rId31" Type="http://schemas.openxmlformats.org/officeDocument/2006/relationships/theme" Target="theme/theme1.xml"  /><Relationship Id="rId32" Type="http://schemas.openxmlformats.org/officeDocument/2006/relationships/tableStyles" Target="tableStyles.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8788"/>
          </a:xfrm>
          <a:prstGeom prst="rect">
            <a:avLst/>
          </a:prstGeom>
        </p:spPr>
        <p:txBody>
          <a:bodyPr vert="horz" lIns="91440" tIns="45720" rIns="91440" bIns="45720"/>
          <a:lstStyle>
            <a:lvl1pPr algn="l">
              <a:defRPr sz="1200"/>
            </a:lvl1pPr>
          </a:lstStyle>
          <a:p>
            <a:pPr lvl="0">
              <a:defRPr/>
            </a:pPr>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a:lstStyle>
            <a:lvl1pPr algn="r">
              <a:defRPr sz="1200"/>
            </a:lvl1pPr>
          </a:lstStyle>
          <a:p>
            <a:pPr lvl="0">
              <a:defRPr/>
            </a:pPr>
            <a:fld id="{07F6C602-A42E-4384-BB6E-89F049D03FDB}" type="datetime4">
              <a:rPr lang="ko-KR" altLang="en-US"/>
              <a:pPr lvl="0">
                <a:defRPr/>
              </a:pPr>
              <a:t>2024년 3월 30일</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anchor="b"/>
          <a:lstStyle>
            <a:lvl1pPr algn="l">
              <a:defRPr sz="1200"/>
            </a:lvl1pPr>
          </a:lstStyle>
          <a:p>
            <a:pPr lvl="0">
              <a:defRPr/>
            </a:pPr>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anchor="b"/>
          <a:lstStyle>
            <a:lvl1pPr algn="r">
              <a:defRPr sz="1200"/>
            </a:lvl1pPr>
          </a:lstStyle>
          <a:p>
            <a:pPr lvl="0">
              <a:defRPr/>
            </a:pPr>
            <a:fld id="{1D97CD97-4686-4F5B-85EE-B28BF11E1991}" type="slidenum">
              <a:rPr lang="en-US" altLang="ko-KR"/>
              <a:pPr lvl="0">
                <a:defRPr/>
              </a:pPr>
              <a:t>‹#›</a:t>
            </a:fld>
            <a:endParaRPr lang="ko-KR"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8788"/>
          </a:xfrm>
          <a:prstGeom prst="rect">
            <a:avLst/>
          </a:prstGeom>
        </p:spPr>
        <p:txBody>
          <a:bodyPr vert="horz" lIns="91440" tIns="45720" rIns="91440" bIns="45720"/>
          <a:lstStyle>
            <a:lvl1pPr algn="l">
              <a:defRPr sz="1200">
                <a:latin typeface="맑은 고딕"/>
              </a:defRPr>
            </a:lvl1pPr>
          </a:lstStyle>
          <a:p>
            <a:pPr lvl="0">
              <a:defRPr/>
            </a:pPr>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a:lstStyle>
            <a:lvl1pPr algn="r">
              <a:defRPr sz="1200">
                <a:latin typeface="맑은 고딕"/>
              </a:defRPr>
            </a:lvl1pPr>
          </a:lstStyle>
          <a:p>
            <a:pPr lvl="0">
              <a:defRPr/>
            </a:pPr>
            <a:fld id="{0F05460B-EF4C-45B4-AEA8-01340485D332}" type="datetime4">
              <a:rPr lang="ko-KR" altLang="en-US"/>
              <a:pPr lvl="0">
                <a:defRPr/>
              </a:pPr>
              <a:t>2024년 3월 30일</a:t>
            </a:fld>
            <a:endParaRPr lang="ko-KR" altLang="en-US"/>
          </a:p>
        </p:txBody>
      </p:sp>
      <p:sp>
        <p:nvSpPr>
          <p:cNvPr id="4" name="슬라이드 이미지 개체 틀 3"/>
          <p:cNvSpPr>
            <a:spLocks noGrp="1" noRot="1" noChangeAspect="1" noTextEdi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anchor="ctr"/>
          <a:lstStyle/>
          <a:p>
            <a:pPr lvl="0" rtl="0">
              <a:defRPr/>
            </a:pPr>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a:lstStyle/>
          <a:p>
            <a:pPr lvl="0" rtl="0">
              <a:defRPr/>
            </a:pPr>
            <a:r>
              <a:rPr lang="ko-KR" altLang="en-US"/>
              <a:t>마스터 텍스트 스타일을 편집하려면 클릭하세요</a:t>
            </a:r>
            <a:r>
              <a:rPr lang="en-US" altLang="ko-KR"/>
              <a:t>.</a:t>
            </a:r>
            <a:endParaRPr lang="en-US" altLang="ko-KR"/>
          </a:p>
          <a:p>
            <a:pPr lvl="1" rtl="0">
              <a:defRPr/>
            </a:pPr>
            <a:r>
              <a:rPr lang="ko-KR" altLang="en-US"/>
              <a:t>둘째 수준</a:t>
            </a:r>
            <a:endParaRPr lang="ko-KR" altLang="en-US"/>
          </a:p>
          <a:p>
            <a:pPr lvl="2" rtl="0">
              <a:defRPr/>
            </a:pPr>
            <a:r>
              <a:rPr lang="ko-KR" altLang="en-US"/>
              <a:t>셋째 수준</a:t>
            </a:r>
            <a:endParaRPr lang="ko-KR" altLang="en-US"/>
          </a:p>
          <a:p>
            <a:pPr lvl="3" rtl="0">
              <a:defRPr/>
            </a:pPr>
            <a:r>
              <a:rPr lang="ko-KR" altLang="en-US"/>
              <a:t>넷째 수준</a:t>
            </a:r>
            <a:endParaRPr lang="ko-KR" altLang="en-US"/>
          </a:p>
          <a:p>
            <a:pPr lvl="4" rtl="0">
              <a:defRPr/>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anchor="b"/>
          <a:lstStyle>
            <a:lvl1pPr algn="l">
              <a:defRPr sz="1200">
                <a:latin typeface="맑은 고딕"/>
              </a:defRPr>
            </a:lvl1pPr>
          </a:lstStyle>
          <a:p>
            <a:pPr lvl="0">
              <a:defRPr/>
            </a:pPr>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anchor="b"/>
          <a:lstStyle>
            <a:lvl1pPr algn="r">
              <a:defRPr sz="1200">
                <a:latin typeface="맑은 고딕"/>
              </a:defRPr>
            </a:lvl1pPr>
          </a:lstStyle>
          <a:p>
            <a:pPr lvl="0">
              <a:defRPr/>
            </a:pPr>
            <a:fld id="{893B0CF2-7F87-4E02-A248-870047730F99}" type="slidenum">
              <a:rPr lang="en-US" altLang="ko-KR"/>
              <a:pPr lvl="0">
                <a:defRPr/>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맑은 고딕"/>
        <a:ea typeface="+mn-ea"/>
        <a:cs typeface="+mn-cs"/>
      </a:defRPr>
    </a:lvl1pPr>
    <a:lvl2pPr marL="457200" algn="l" defTabSz="914400" rtl="0" eaLnBrk="1" latinLnBrk="0" hangingPunct="1">
      <a:defRPr sz="1200" kern="1200">
        <a:solidFill>
          <a:schemeClr val="tx1"/>
        </a:solidFill>
        <a:latin typeface="맑은 고딕"/>
        <a:ea typeface="+mn-ea"/>
        <a:cs typeface="+mn-cs"/>
      </a:defRPr>
    </a:lvl2pPr>
    <a:lvl3pPr marL="914400" algn="l" defTabSz="914400" rtl="0" eaLnBrk="1" latinLnBrk="0" hangingPunct="1">
      <a:defRPr sz="1200" kern="1200">
        <a:solidFill>
          <a:schemeClr val="tx1"/>
        </a:solidFill>
        <a:latin typeface="맑은 고딕"/>
        <a:ea typeface="+mn-ea"/>
        <a:cs typeface="+mn-cs"/>
      </a:defRPr>
    </a:lvl3pPr>
    <a:lvl4pPr marL="1371600" algn="l" defTabSz="914400" rtl="0" eaLnBrk="1" latinLnBrk="0" hangingPunct="1">
      <a:defRPr sz="1200" kern="1200">
        <a:solidFill>
          <a:schemeClr val="tx1"/>
        </a:solidFill>
        <a:latin typeface="맑은 고딕"/>
        <a:ea typeface="+mn-ea"/>
        <a:cs typeface="+mn-cs"/>
      </a:defRPr>
    </a:lvl4pPr>
    <a:lvl5pPr marL="1828800" algn="l" defTabSz="914400" rtl="0" eaLnBrk="1" latinLnBrk="0" hangingPunct="1">
      <a:defRPr sz="1200" kern="1200">
        <a:solidFill>
          <a:schemeClr val="tx1"/>
        </a:solidFill>
        <a:latin typeface="맑은 고딕"/>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notesSlide1.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rtl="0">
              <a:defRPr/>
            </a:pPr>
            <a:endParaRPr lang="ko-KR" altLang="en-US"/>
          </a:p>
        </p:txBody>
      </p:sp>
      <p:sp>
        <p:nvSpPr>
          <p:cNvPr id="4" name="슬라이드 번호 개체 틀 3"/>
          <p:cNvSpPr>
            <a:spLocks noGrp="1"/>
          </p:cNvSpPr>
          <p:nvPr>
            <p:ph type="sldNum" sz="quarter" idx="10"/>
          </p:nvPr>
        </p:nvSpPr>
        <p:spPr/>
        <p:txBody>
          <a:bodyPr/>
          <a:lstStyle/>
          <a:p>
            <a:pPr lvl="0" rtl="0">
              <a:defRPr/>
            </a:pPr>
            <a:fld id="{893B0CF2-7F87-4E02-A248-870047730F99}" type="slidenum">
              <a:rPr lang="en-US" altLang="ko-KR"/>
              <a:pPr lvl="0" rtl="0">
                <a:defRPr/>
              </a:pPr>
              <a:t>1</a:t>
            </a:fld>
            <a:endParaRPr lang="ko-KR" altLang="en-US"/>
          </a:p>
        </p:txBody>
      </p:sp>
    </p:spTree>
  </p:cSld>
  <p:clrMapOvr>
    <a:masterClrMapping/>
  </p:clrMapOvr>
</p:notes>
</file>

<file path=ppt/notesSlides/notesSlide2.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The Zombies(An English rock band), "A Rose for Emily"(1968)</a:t>
            </a:r>
            <a:endParaRPr lang="en-US" altLang="ko-KR"/>
          </a:p>
          <a:p>
            <a:pPr lvl="0">
              <a:defRPr/>
            </a:pPr>
            <a:endParaRPr lang="en-US" altLang="ko-KR"/>
          </a:p>
          <a:p>
            <a:pPr lvl="0">
              <a:defRPr/>
            </a:pPr>
            <a:r>
              <a:rPr lang="en-US" altLang="ko-KR"/>
              <a:t>The summer is here at last</a:t>
            </a:r>
            <a:endParaRPr lang="en-US" altLang="ko-KR"/>
          </a:p>
          <a:p>
            <a:pPr lvl="0">
              <a:defRPr/>
            </a:pPr>
            <a:r>
              <a:rPr lang="en-US" altLang="ko-KR"/>
              <a:t>The sky is overcast</a:t>
            </a:r>
            <a:endParaRPr lang="en-US" altLang="ko-KR"/>
          </a:p>
          <a:p>
            <a:pPr lvl="0">
              <a:defRPr/>
            </a:pPr>
            <a:r>
              <a:rPr lang="en-US" altLang="ko-KR"/>
              <a:t>And no one brings a rose for Emily</a:t>
            </a:r>
            <a:endParaRPr lang="en-US" altLang="ko-KR"/>
          </a:p>
          <a:p>
            <a:pPr lvl="0">
              <a:defRPr/>
            </a:pPr>
            <a:r>
              <a:rPr lang="en-US" altLang="ko-KR"/>
              <a:t>She watches her flowers grow</a:t>
            </a:r>
            <a:endParaRPr lang="en-US" altLang="ko-KR"/>
          </a:p>
          <a:p>
            <a:pPr lvl="0">
              <a:defRPr/>
            </a:pPr>
            <a:r>
              <a:rPr lang="en-US" altLang="ko-KR"/>
              <a:t>While lovers come and go</a:t>
            </a:r>
            <a:endParaRPr lang="en-US" altLang="ko-KR"/>
          </a:p>
          <a:p>
            <a:pPr lvl="0">
              <a:defRPr/>
            </a:pPr>
            <a:r>
              <a:rPr lang="en-US" altLang="ko-KR"/>
              <a:t>To give each other roses from her tree</a:t>
            </a:r>
            <a:endParaRPr lang="en-US" altLang="ko-KR"/>
          </a:p>
          <a:p>
            <a:pPr lvl="0">
              <a:defRPr/>
            </a:pPr>
            <a:r>
              <a:rPr lang="en-US" altLang="ko-KR"/>
              <a:t>But not a rose for Emily...</a:t>
            </a:r>
            <a:endParaRPr lang="en-US" altLang="ko-KR"/>
          </a:p>
          <a:p>
            <a:pPr lvl="0">
              <a:defRPr/>
            </a:pPr>
            <a:r>
              <a:rPr lang="en-US" altLang="ko-KR"/>
              <a:t>Emily, can't you see (how the sun is shining again)</a:t>
            </a:r>
            <a:endParaRPr lang="en-US" altLang="ko-KR"/>
          </a:p>
          <a:p>
            <a:pPr lvl="0">
              <a:defRPr/>
            </a:pPr>
            <a:r>
              <a:rPr lang="en-US" altLang="ko-KR"/>
              <a:t>There's nothing you can do?</a:t>
            </a:r>
            <a:endParaRPr lang="en-US" altLang="ko-KR"/>
          </a:p>
          <a:p>
            <a:pPr lvl="0">
              <a:defRPr/>
            </a:pPr>
            <a:r>
              <a:rPr lang="en-US" altLang="ko-KR"/>
              <a:t>There's loving everywhere</a:t>
            </a:r>
            <a:endParaRPr lang="en-US" altLang="ko-KR"/>
          </a:p>
          <a:p>
            <a:pPr lvl="0">
              <a:defRPr/>
            </a:pPr>
            <a:r>
              <a:rPr lang="en-US" altLang="ko-KR"/>
              <a:t>But none for you...</a:t>
            </a:r>
            <a:endParaRPr lang="en-US" altLang="ko-KR"/>
          </a:p>
          <a:p>
            <a:pPr lvl="0">
              <a:defRPr/>
            </a:pPr>
            <a:r>
              <a:rPr lang="en-US" altLang="ko-KR"/>
              <a:t>Her roses are fading now</a:t>
            </a:r>
            <a:endParaRPr lang="en-US" altLang="ko-KR"/>
          </a:p>
          <a:p>
            <a:pPr lvl="0">
              <a:defRPr/>
            </a:pPr>
            <a:r>
              <a:rPr lang="en-US" altLang="ko-KR"/>
              <a:t>She keeps her pride somehow</a:t>
            </a:r>
            <a:endParaRPr lang="en-US" altLang="ko-KR"/>
          </a:p>
          <a:p>
            <a:pPr lvl="0">
              <a:defRPr/>
            </a:pPr>
            <a:r>
              <a:rPr lang="en-US" altLang="ko-KR"/>
              <a:t>That's all she has protecting her from pain</a:t>
            </a:r>
            <a:endParaRPr lang="en-US" altLang="ko-KR"/>
          </a:p>
          <a:p>
            <a:pPr lvl="0">
              <a:defRPr/>
            </a:pPr>
            <a:r>
              <a:rPr lang="en-US" altLang="ko-KR"/>
              <a:t>And as the years go by</a:t>
            </a:r>
            <a:endParaRPr lang="en-US" altLang="ko-KR"/>
          </a:p>
          <a:p>
            <a:pPr lvl="0">
              <a:defRPr/>
            </a:pPr>
            <a:r>
              <a:rPr lang="en-US" altLang="ko-KR"/>
              <a:t>She will grow old and die</a:t>
            </a:r>
            <a:endParaRPr lang="en-US" altLang="ko-KR"/>
          </a:p>
          <a:p>
            <a:pPr lvl="0">
              <a:defRPr/>
            </a:pPr>
            <a:r>
              <a:rPr lang="en-US" altLang="ko-KR"/>
              <a:t>The roses in her garden fade away</a:t>
            </a:r>
            <a:endParaRPr lang="en-US" altLang="ko-KR"/>
          </a:p>
          <a:p>
            <a:pPr lvl="0">
              <a:defRPr/>
            </a:pPr>
            <a:r>
              <a:rPr lang="en-US" altLang="ko-KR"/>
              <a:t>Not one left for her grave</a:t>
            </a:r>
            <a:endParaRPr lang="en-US" altLang="ko-KR"/>
          </a:p>
          <a:p>
            <a:pPr lvl="0">
              <a:defRPr/>
            </a:pPr>
            <a:r>
              <a:rPr lang="en-US" altLang="ko-KR"/>
              <a:t>Not a rose for Emily...</a:t>
            </a:r>
            <a:endParaRPr lang="en-US" altLang="ko-KR"/>
          </a:p>
          <a:p>
            <a:pPr lvl="0">
              <a:defRPr/>
            </a:pPr>
            <a:r>
              <a:rPr lang="en-US" altLang="ko-KR"/>
              <a:t>Emily, can't you see (how the sun is shining again)</a:t>
            </a:r>
            <a:endParaRPr lang="en-US" altLang="ko-KR"/>
          </a:p>
          <a:p>
            <a:pPr lvl="0">
              <a:defRPr/>
            </a:pPr>
            <a:r>
              <a:rPr lang="en-US" altLang="ko-KR"/>
              <a:t>There's nothing you can do?</a:t>
            </a:r>
            <a:endParaRPr lang="en-US" altLang="ko-KR"/>
          </a:p>
          <a:p>
            <a:pPr lvl="0">
              <a:defRPr/>
            </a:pPr>
            <a:r>
              <a:rPr lang="en-US" altLang="ko-KR"/>
              <a:t>There's loving everywhere</a:t>
            </a:r>
            <a:endParaRPr lang="en-US" altLang="ko-KR"/>
          </a:p>
          <a:p>
            <a:pPr lvl="0">
              <a:defRPr/>
            </a:pPr>
            <a:r>
              <a:rPr lang="en-US" altLang="ko-KR"/>
              <a:t>But none for you...</a:t>
            </a:r>
            <a:endParaRPr lang="en-US" altLang="ko-KR"/>
          </a:p>
          <a:p>
            <a:pPr lvl="0">
              <a:defRPr/>
            </a:pPr>
            <a:r>
              <a:rPr lang="en-US" altLang="ko-KR"/>
              <a:t>Her roses are fading now</a:t>
            </a:r>
            <a:endParaRPr lang="en-US" altLang="ko-KR"/>
          </a:p>
          <a:p>
            <a:pPr lvl="0">
              <a:defRPr/>
            </a:pPr>
            <a:r>
              <a:rPr lang="en-US" altLang="ko-KR"/>
              <a:t>She keeps her pride somehow</a:t>
            </a:r>
            <a:endParaRPr lang="en-US" altLang="ko-KR"/>
          </a:p>
          <a:p>
            <a:pPr lvl="0">
              <a:defRPr/>
            </a:pPr>
            <a:r>
              <a:rPr lang="en-US" altLang="ko-KR"/>
              <a:t>That's all she has protecting her from pain</a:t>
            </a:r>
            <a:endParaRPr lang="en-US" altLang="ko-KR"/>
          </a:p>
          <a:p>
            <a:pPr lvl="0">
              <a:defRPr/>
            </a:pPr>
            <a:r>
              <a:rPr lang="en-US" altLang="ko-KR"/>
              <a:t>And as the years go by</a:t>
            </a:r>
            <a:endParaRPr lang="en-US" altLang="ko-KR"/>
          </a:p>
          <a:p>
            <a:pPr lvl="0">
              <a:defRPr/>
            </a:pPr>
            <a:r>
              <a:rPr lang="en-US" altLang="ko-KR"/>
              <a:t>She will grow old and die</a:t>
            </a:r>
            <a:endParaRPr lang="en-US" altLang="ko-KR"/>
          </a:p>
          <a:p>
            <a:pPr lvl="0">
              <a:defRPr/>
            </a:pPr>
            <a:r>
              <a:rPr lang="en-US" altLang="ko-KR"/>
              <a:t>The roses in her garden fade away</a:t>
            </a:r>
            <a:endParaRPr lang="en-US" altLang="ko-KR"/>
          </a:p>
          <a:p>
            <a:pPr lvl="0">
              <a:defRPr/>
            </a:pPr>
            <a:r>
              <a:rPr lang="en-US" altLang="ko-KR"/>
              <a:t>Not one left for her grave</a:t>
            </a:r>
            <a:endParaRPr lang="en-US" altLang="ko-KR"/>
          </a:p>
          <a:p>
            <a:pPr lvl="0">
              <a:defRPr/>
            </a:pPr>
            <a:r>
              <a:rPr lang="en-US" altLang="ko-KR"/>
              <a:t>Not a rose for Emily...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a:t>
            </a:fld>
            <a:endParaRPr lang="ko-KR" altLang="en-US"/>
          </a:p>
        </p:txBody>
      </p:sp>
    </p:spTree>
  </p:cSld>
  <p:clrMapOvr>
    <a:masterClrMapping/>
  </p:clrMapOvr>
</p:notes>
</file>

<file path=ppt/notesSlides/notesSlide3.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A Setting of the Story.  Showing the relationship Miss Emily had with the townspeople.</a:t>
            </a:r>
            <a:endParaRPr lang="en-US" altLang="ko-KR"/>
          </a:p>
          <a:p>
            <a:pPr lvl="0">
              <a:defRPr/>
            </a:pPr>
            <a:r>
              <a:rPr lang="en-US" altLang="ko-KR"/>
              <a:t>Question: how could Miss Emily’s house be described as having “stubborn and coquettish decay”? What does it mean? And what does it show about the following story?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20</a:t>
            </a:fld>
            <a:endParaRPr lang="ko-KR" altLang="en-US"/>
          </a:p>
        </p:txBody>
      </p:sp>
    </p:spTree>
  </p:cSld>
  <p:clrMapOvr>
    <a:masterClrMapping/>
  </p:clrMapOvr>
</p:notes>
</file>

<file path=ppt/notesSlides/notesSlide4.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When Mr Grierson, Emily’s father was alive, that is, before the Confederate army was defeated by the Union army, Miss Emily was a noble lady, unreachable for the common people. Now she became something else. And what is it? Why did she became “a duty and a care” rather than someone to look up to. What story did Colonel Sartoris invent and why?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21</a:t>
            </a:fld>
            <a:endParaRPr lang="ko-KR" altLang="en-US"/>
          </a:p>
        </p:txBody>
      </p:sp>
    </p:spTree>
  </p:cSld>
  <p:clrMapOvr>
    <a:masterClrMapping/>
  </p:clrMapOvr>
</p:notes>
</file>

<file path=ppt/notesSlides/notesSlide5.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Emily looked like a dead body from the beginning. The only part alive was her black eyes eerily sparkling. Why was she described in that way? How did she beat off the delegation’s demand to pay tax. What does it mean, having to pay tax? It means that she does no longer belong to a privileged class that have no tax to pay. Demanding her to pay tax means that they are now going to tread her as a normal citizen like everybody else, Emily of course resolutely rejected it. Emily refuses to accept the reality where there in no privilege for them. In that sense, she is like a dead body, which is why she is here described as a drowned body. </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22</a:t>
            </a:fld>
            <a:endParaRPr lang="ko-KR" altLang="en-US"/>
          </a:p>
        </p:txBody>
      </p:sp>
    </p:spTree>
  </p:cSld>
  <p:clrMapOvr>
    <a:masterClrMapping/>
  </p:clrMapOvr>
</p:notes>
</file>

<file path=ppt/notesSlides/notesSlide6.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People, particularly those of old generation, tend to keep a traditional respect to pay to the person like Emily who reminds them of the old times. But even those people realized that the world had changed. Emily, who refuses to accept such change, became an “eyesore” even to the people who used to be sympathetic to her. Seeing that Emily is growing old as a spinster, they are now able to “feel really sorry for her”  But why weren’t they pleased with Emily’s misfortune of growing old as a spinster? What does it mean that they were “vindicated”? Vindicated about what? </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23</a:t>
            </a:fld>
            <a:endParaRPr lang="ko-KR" altLang="en-US"/>
          </a:p>
        </p:txBody>
      </p:sp>
    </p:spTree>
  </p:cSld>
  <p:clrMapOvr>
    <a:masterClrMapping/>
  </p:clrMapOvr>
</p:notes>
</file>

<file path=ppt/notesSlides/notesSlide7.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People felt sorry for Emily who could not find a suitable match, but when she found one, they were disappointed. They were happy with the fact that Emily came down in social hierarchy, low enough to be an object of “charity”. Now they became more aristrocrat than Emily herself blaming her for her choice of husband from Northerners, people with no background!</a:t>
            </a:r>
            <a:endParaRPr lang="en-US" altLang="ko-KR"/>
          </a:p>
          <a:p>
            <a:pPr lvl="0">
              <a:defRPr/>
            </a:pPr>
            <a:endParaRPr lang="en-US" altLang="ko-KR"/>
          </a:p>
          <a:p>
            <a:pPr lvl="0">
              <a:defRPr/>
            </a:pPr>
            <a:r>
              <a:rPr lang="en-US" altLang="ko-KR"/>
              <a:t>Who is the narrator? A  third person limited, perhaps of one of the townspeople, but a bit aloof from all of them, Assuming a neutral position, but a little bit sarcastic, but slightly towards Emily.</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24</a:t>
            </a:fld>
            <a:endParaRPr lang="ko-KR" altLang="en-US"/>
          </a:p>
        </p:txBody>
      </p:sp>
    </p:spTree>
  </p:cSld>
  <p:clrMapOvr>
    <a:masterClrMapping/>
  </p:clrMapOvr>
</p:notes>
</file>

<file path=ppt/notesSlides/notesSlide8.xml><?xml version="1.0" encoding="utf-8"?>
<p:notes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noTextEdit="1"/>
          </p:cNvSpPr>
          <p:nvPr>
            <p:ph type="sldImg" idx="0"/>
          </p:nvPr>
        </p:nvSpPr>
        <p:spPr/>
      </p:sp>
      <p:sp>
        <p:nvSpPr>
          <p:cNvPr id="3" name="슬라이드 노트 개체 틀 2"/>
          <p:cNvSpPr>
            <a:spLocks noGrp="1"/>
          </p:cNvSpPr>
          <p:nvPr>
            <p:ph type="body" idx="1"/>
          </p:nvPr>
        </p:nvSpPr>
        <p:spPr/>
        <p:txBody>
          <a:bodyPr/>
          <a:lstStyle/>
          <a:p>
            <a:pPr lvl="0">
              <a:defRPr/>
            </a:pPr>
            <a:r>
              <a:rPr lang="en-US" altLang="ko-KR"/>
              <a:t>What does the final scene disclose? What does it mean that “the long sleep” “cuckolded” him? Why the second pillow has the “indentation” What does it mean that they found “a long strand of iron-gray hair?”</a:t>
            </a:r>
            <a:endParaRPr lang="ko-KR" altLang="en-US"/>
          </a:p>
        </p:txBody>
      </p:sp>
      <p:sp>
        <p:nvSpPr>
          <p:cNvPr id="4" name="슬라이드 번호 개체 틀 3"/>
          <p:cNvSpPr>
            <a:spLocks noGrp="1"/>
          </p:cNvSpPr>
          <p:nvPr>
            <p:ph type="sldNum" sz="quarter" idx="5"/>
          </p:nvPr>
        </p:nvSpPr>
        <p:spPr/>
        <p:txBody>
          <a:bodyPr/>
          <a:lstStyle/>
          <a:p>
            <a:pPr lvl="0">
              <a:defRPr/>
            </a:pPr>
            <a:fld id="{893B0CF2-7F87-4E02-A248-870047730F99}" type="slidenum">
              <a:rPr lang="en-US" altLang="ko-KR"/>
              <a:pPr lvl="0">
                <a:defRPr/>
              </a:pPr>
              <a:t>25</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bg>
      <p:bgRef idx="1001">
        <a:schemeClr val="bg1"/>
      </p:bgRef>
    </p:bg>
    <p:spTree>
      <p:nvGrpSpPr>
        <p:cNvPr id="1" name=""/>
        <p:cNvGrpSpPr/>
        <p:nvPr/>
      </p:nvGrpSpPr>
      <p:grpSpPr>
        <a:xfrm>
          <a:off x="0" y="0"/>
          <a:ext cx="0" cy="0"/>
          <a:chOff x="0" y="0"/>
          <a:chExt cx="0" cy="0"/>
        </a:xfrm>
      </p:grpSpPr>
      <p:grpSp>
        <p:nvGrpSpPr>
          <p:cNvPr id="10" name="그룹 9"/>
          <p:cNvGrpSpPr/>
          <p:nvPr/>
        </p:nvGrpSpPr>
        <p:grpSpPr>
          <a:xfrm>
            <a:off x="0" y="6208894"/>
            <a:ext cx="12192000" cy="649106"/>
            <a:chOff x="0" y="6208894"/>
            <a:chExt cx="12192000" cy="649106"/>
          </a:xfrm>
        </p:grpSpPr>
        <p:sp>
          <p:nvSpPr>
            <p:cNvPr id="2" name="직사각형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rtl="0"/>
              <a:endParaRPr lang="ko-KR" altLang="en-US" dirty="0">
                <a:latin typeface="바탕" panose="02030600000101010101" pitchFamily="18" charset="-127"/>
                <a:ea typeface="바탕" panose="02030600000101010101" pitchFamily="18" charset="-127"/>
              </a:endParaRPr>
            </a:p>
          </p:txBody>
        </p:sp>
        <p:cxnSp>
          <p:nvCxnSpPr>
            <p:cNvPr id="7" name="직선 연결선(S)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직선 연결선(S)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제목 8"/>
          <p:cNvSpPr>
            <a:spLocks noGrp="1"/>
          </p:cNvSpPr>
          <p:nvPr>
            <p:ph type="ctrTitle"/>
          </p:nvPr>
        </p:nvSpPr>
        <p:spPr>
          <a:xfrm>
            <a:off x="711200" y="1371600"/>
            <a:ext cx="10468864" cy="1828800"/>
          </a:xfrm>
          <a:ln>
            <a:noFill/>
          </a:ln>
        </p:spPr>
        <p:txBody>
          <a:bodyPr vert="horz" tIns="0" rIns="18288" bIns="0" rtlCol="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17" name="부제목 16"/>
          <p:cNvSpPr>
            <a:spLocks noGrp="1"/>
          </p:cNvSpPr>
          <p:nvPr>
            <p:ph type="subTitle" idx="1"/>
          </p:nvPr>
        </p:nvSpPr>
        <p:spPr>
          <a:xfrm>
            <a:off x="711200" y="3228536"/>
            <a:ext cx="10472928" cy="1752600"/>
          </a:xfrm>
        </p:spPr>
        <p:txBody>
          <a:bodyPr lIns="0" rIns="18288" rtlCol="0"/>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pPr rtl="0"/>
            <a:r>
              <a:rPr lang="ko-KR" altLang="en-US"/>
              <a:t>클릭하여 마스터 부제목 스타일 편집</a:t>
            </a:r>
            <a:endParaRPr kumimoji="0" lang="ko-KR" altLang="en-US" dirty="0"/>
          </a:p>
        </p:txBody>
      </p:sp>
      <p:sp>
        <p:nvSpPr>
          <p:cNvPr id="30" name="날짜 개체 틀 29"/>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19" name="바닥글 개체 틀 18"/>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27" name="슬라이드 번호 개체 틀 2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29808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rtlCol="0"/>
          <a:lstStyle/>
          <a:p>
            <a:pPr rtl="0"/>
            <a:r>
              <a:rPr lang="ko-KR" altLang="en-US"/>
              <a:t>마스터 제목 스타일 편집</a:t>
            </a:r>
            <a:endParaRPr kumimoji="0" lang="ko-KR" altLang="en-US" dirty="0"/>
          </a:p>
        </p:txBody>
      </p:sp>
      <p:sp>
        <p:nvSpPr>
          <p:cNvPr id="3" name="세로 텍스트 개체 틀 2"/>
          <p:cNvSpPr>
            <a:spLocks noGrp="1"/>
          </p:cNvSpPr>
          <p:nvPr>
            <p:ph type="body" orient="vert" idx="1"/>
          </p:nvPr>
        </p:nvSpPr>
        <p:spPr/>
        <p:txBody>
          <a:bodyPr vert="eaVert"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87777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839200" y="914402"/>
            <a:ext cx="2743200" cy="5211763"/>
          </a:xfrm>
        </p:spPr>
        <p:txBody>
          <a:bodyPr vert="eaVert" rtlCol="0"/>
          <a:lstStyle/>
          <a:p>
            <a:pPr rtl="0"/>
            <a:r>
              <a:rPr lang="ko-KR" altLang="en-US"/>
              <a:t>마스터 제목 스타일 편집</a:t>
            </a:r>
            <a:endParaRPr kumimoji="0" lang="ko-KR" altLang="en-US" dirty="0"/>
          </a:p>
        </p:txBody>
      </p:sp>
      <p:sp>
        <p:nvSpPr>
          <p:cNvPr id="3" name="세로 텍스트 개체 틀 2"/>
          <p:cNvSpPr>
            <a:spLocks noGrp="1"/>
          </p:cNvSpPr>
          <p:nvPr>
            <p:ph type="body" orient="vert" idx="1"/>
          </p:nvPr>
        </p:nvSpPr>
        <p:spPr>
          <a:xfrm>
            <a:off x="609600" y="914402"/>
            <a:ext cx="8026400" cy="5211763"/>
          </a:xfrm>
        </p:spPr>
        <p:txBody>
          <a:bodyPr vert="eaVert"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3697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rtlCol="0"/>
          <a:lstStyle/>
          <a:p>
            <a:pPr rtl="0"/>
            <a:r>
              <a:rPr lang="ko-KR" altLang="en-US"/>
              <a:t>마스터 제목 스타일 편집</a:t>
            </a:r>
            <a:endParaRPr kumimoji="0" lang="ko-KR" altLang="en-US" dirty="0"/>
          </a:p>
        </p:txBody>
      </p:sp>
      <p:sp>
        <p:nvSpPr>
          <p:cNvPr id="3" name="내용 개체 틀 2"/>
          <p:cNvSpPr>
            <a:spLocks noGrp="1"/>
          </p:cNvSpPr>
          <p:nvPr>
            <p:ph idx="1"/>
          </p:nvPr>
        </p:nvSpPr>
        <p:spPr/>
        <p:txBody>
          <a:bodyPr rtlCol="0"/>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48168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07136" y="1316736"/>
            <a:ext cx="10363200" cy="1362456"/>
          </a:xfrm>
          <a:ln>
            <a:noFill/>
          </a:ln>
        </p:spPr>
        <p:txBody>
          <a:bodyPr vert="horz" tIns="0" bIns="0" rtlCol="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3" name="텍스트 개체 틀 2"/>
          <p:cNvSpPr>
            <a:spLocks noGrp="1"/>
          </p:cNvSpPr>
          <p:nvPr>
            <p:ph type="body" idx="1"/>
          </p:nvPr>
        </p:nvSpPr>
        <p:spPr>
          <a:xfrm>
            <a:off x="707136" y="2704664"/>
            <a:ext cx="10363200" cy="1509712"/>
          </a:xfrm>
        </p:spPr>
        <p:txBody>
          <a:bodyPr lIns="45720" rIns="45720" rtlCol="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rtl="0" eaLnBrk="1" latinLnBrk="0" hangingPunct="1"/>
            <a:r>
              <a:rPr lang="ko-KR" altLang="en-US"/>
              <a:t>마스터 텍스트 스타일을 편집하려면 클릭</a:t>
            </a:r>
          </a:p>
        </p:txBody>
      </p:sp>
      <p:sp>
        <p:nvSpPr>
          <p:cNvPr id="4" name="날짜 개체 틀 3"/>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5" name="바닥글 개체 틀 4"/>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6" name="슬라이드 번호 개체 틀 5"/>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5319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내용 2개">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0972800" cy="1143000"/>
          </a:xfrm>
        </p:spPr>
        <p:txBody>
          <a:bodyPr rtlCol="0"/>
          <a:lstStyle/>
          <a:p>
            <a:pPr rtl="0"/>
            <a:r>
              <a:rPr lang="ko-KR" altLang="en-US"/>
              <a:t>마스터 제목 스타일 편집</a:t>
            </a:r>
            <a:endParaRPr kumimoji="0" lang="ko-KR" altLang="en-US" dirty="0"/>
          </a:p>
        </p:txBody>
      </p:sp>
      <p:sp>
        <p:nvSpPr>
          <p:cNvPr id="3" name="내용 개체 틀 2"/>
          <p:cNvSpPr>
            <a:spLocks noGrp="1"/>
          </p:cNvSpPr>
          <p:nvPr>
            <p:ph sz="half" idx="1"/>
          </p:nvPr>
        </p:nvSpPr>
        <p:spPr>
          <a:xfrm>
            <a:off x="609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4" name="내용 개체 틀 3"/>
          <p:cNvSpPr>
            <a:spLocks noGrp="1"/>
          </p:cNvSpPr>
          <p:nvPr>
            <p:ph sz="half" idx="2"/>
          </p:nvPr>
        </p:nvSpPr>
        <p:spPr>
          <a:xfrm>
            <a:off x="6197600" y="1920085"/>
            <a:ext cx="5384800" cy="4434840"/>
          </a:xfrm>
        </p:spPr>
        <p:txBody>
          <a:bodyPr rtlCol="0"/>
          <a:lstStyle>
            <a:lvl1pPr>
              <a:defRPr sz="2600"/>
            </a:lvl1pPr>
            <a:lvl2pPr>
              <a:defRPr sz="2400"/>
            </a:lvl2pPr>
            <a:lvl3pPr>
              <a:defRPr sz="2000"/>
            </a:lvl3pPr>
            <a:lvl4pPr>
              <a:defRPr sz="18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0901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0972800" cy="1143000"/>
          </a:xfrm>
        </p:spPr>
        <p:txBody>
          <a:bodyPr tIns="45720" rtlCol="0" anchor="b"/>
          <a:lstStyle>
            <a:lvl1pPr>
              <a:defRPr/>
            </a:lvl1pPr>
          </a:lstStyle>
          <a:p>
            <a:pPr rtl="0"/>
            <a:r>
              <a:rPr lang="ko-KR" altLang="en-US"/>
              <a:t>마스터 제목 스타일 편집</a:t>
            </a:r>
            <a:endParaRPr kumimoji="0" lang="ko-KR" altLang="en-US" dirty="0"/>
          </a:p>
        </p:txBody>
      </p:sp>
      <p:sp>
        <p:nvSpPr>
          <p:cNvPr id="3" name="텍스트 개체 틀 2"/>
          <p:cNvSpPr>
            <a:spLocks noGrp="1"/>
          </p:cNvSpPr>
          <p:nvPr>
            <p:ph type="body" idx="1" hasCustomPrompt="1"/>
          </p:nvPr>
        </p:nvSpPr>
        <p:spPr>
          <a:xfrm>
            <a:off x="609600" y="1855248"/>
            <a:ext cx="5386917" cy="659352"/>
          </a:xfrm>
        </p:spPr>
        <p:txBody>
          <a:bodyPr lIns="45720" tIns="0" rIns="45720" bIns="0" rtlCol="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ko-KR" altLang="en-US" dirty="0"/>
              <a:t>클릭하여 마스터 텍스트 스타일 편집</a:t>
            </a:r>
            <a:r>
              <a:rPr lang="en-US" altLang="ko-KR" dirty="0"/>
              <a:t>.</a:t>
            </a:r>
            <a:endParaRPr lang="ko-KR" altLang="en-US" dirty="0"/>
          </a:p>
        </p:txBody>
      </p:sp>
      <p:sp>
        <p:nvSpPr>
          <p:cNvPr id="5" name="내용 개체 틀 4"/>
          <p:cNvSpPr>
            <a:spLocks noGrp="1"/>
          </p:cNvSpPr>
          <p:nvPr>
            <p:ph sz="quarter" idx="2" hasCustomPrompt="1"/>
          </p:nvPr>
        </p:nvSpPr>
        <p:spPr>
          <a:xfrm>
            <a:off x="609600" y="2514600"/>
            <a:ext cx="5386917"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ko-KR" altLang="en-US" dirty="0"/>
              <a:t>클릭하여 마스터 텍스트 스타일 편집</a:t>
            </a:r>
            <a:r>
              <a:rPr lang="en-US" altLang="ko-KR" dirty="0"/>
              <a:t>.</a:t>
            </a:r>
            <a:endParaRPr lang="ko-KR" altLang="en-US" dirty="0"/>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endParaRPr kumimoji="0" lang="ko-KR" altLang="en-US" dirty="0"/>
          </a:p>
        </p:txBody>
      </p:sp>
      <p:sp>
        <p:nvSpPr>
          <p:cNvPr id="4" name="텍스트 개체 틀 3"/>
          <p:cNvSpPr>
            <a:spLocks noGrp="1"/>
          </p:cNvSpPr>
          <p:nvPr>
            <p:ph type="body" sz="half" idx="3" hasCustomPrompt="1"/>
          </p:nvPr>
        </p:nvSpPr>
        <p:spPr>
          <a:xfrm>
            <a:off x="6193368" y="1859758"/>
            <a:ext cx="5389033" cy="654843"/>
          </a:xfrm>
        </p:spPr>
        <p:txBody>
          <a:bodyPr lIns="45720" tIns="0" rIns="45720" bIns="0" rtlCol="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rtl="0" eaLnBrk="1" latinLnBrk="0" hangingPunct="1"/>
            <a:r>
              <a:rPr lang="ko-KR" altLang="en-US" dirty="0"/>
              <a:t>클릭하여 마스터 텍스트 스타일 편집</a:t>
            </a:r>
            <a:r>
              <a:rPr lang="en-US" altLang="ko-KR" dirty="0"/>
              <a:t>.</a:t>
            </a:r>
            <a:endParaRPr lang="ko-KR" altLang="en-US" dirty="0"/>
          </a:p>
        </p:txBody>
      </p:sp>
      <p:sp>
        <p:nvSpPr>
          <p:cNvPr id="6" name="내용 개체 틀 5"/>
          <p:cNvSpPr>
            <a:spLocks noGrp="1"/>
          </p:cNvSpPr>
          <p:nvPr>
            <p:ph sz="quarter" idx="4" hasCustomPrompt="1"/>
          </p:nvPr>
        </p:nvSpPr>
        <p:spPr>
          <a:xfrm>
            <a:off x="6193368" y="2514600"/>
            <a:ext cx="5389033" cy="3845720"/>
          </a:xfrm>
        </p:spPr>
        <p:txBody>
          <a:bodyPr tIns="0" rtlCol="0"/>
          <a:lstStyle>
            <a:lvl1pPr>
              <a:defRPr sz="2200"/>
            </a:lvl1pPr>
            <a:lvl2pPr>
              <a:defRPr sz="2000"/>
            </a:lvl2pPr>
            <a:lvl3pPr>
              <a:defRPr sz="1800"/>
            </a:lvl3pPr>
            <a:lvl4pPr>
              <a:defRPr sz="1600"/>
            </a:lvl4pPr>
            <a:lvl5pPr>
              <a:defRPr sz="1600"/>
            </a:lvl5pPr>
          </a:lstStyle>
          <a:p>
            <a:pPr lvl="0" rtl="0" eaLnBrk="1" latinLnBrk="0" hangingPunct="1"/>
            <a:r>
              <a:rPr lang="ko-KR" altLang="en-US" dirty="0"/>
              <a:t>마스터 텍스트 </a:t>
            </a:r>
            <a:r>
              <a:rPr lang="ko-KR" altLang="en-US"/>
              <a:t>스타일을 편집하려면 </a:t>
            </a:r>
            <a:r>
              <a:rPr lang="ko-KR" altLang="en-US" dirty="0"/>
              <a:t>클릭하세요</a:t>
            </a:r>
            <a:r>
              <a:rPr lang="en-US" altLang="ko-KR" dirty="0"/>
              <a:t>.</a:t>
            </a:r>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endParaRPr kumimoji="0" lang="ko-KR" altLang="en-US" dirty="0"/>
          </a:p>
        </p:txBody>
      </p:sp>
      <p:sp>
        <p:nvSpPr>
          <p:cNvPr id="7" name="날짜 개체 틀 6"/>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8" name="바닥글 개체 틀 7"/>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9" name="슬라이드 번호 개체 틀 8"/>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25018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609600" y="704088"/>
            <a:ext cx="11074400" cy="1143000"/>
          </a:xfrm>
        </p:spPr>
        <p:txBody>
          <a:bodyPr vert="horz" tIns="45720" bIns="0" rtlCol="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3" name="날짜 개체 틀 2"/>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4" name="바닥글 개체 틀 3"/>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5" name="슬라이드 번호 개체 틀 4"/>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307181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비어 있음">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3" name="바닥글 개체 틀 2"/>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4" name="슬라이드 번호 개체 틀 3"/>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252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914400" y="514352"/>
            <a:ext cx="3657600" cy="1162050"/>
          </a:xfrm>
        </p:spPr>
        <p:txBody>
          <a:bodyPr lIns="0" rtlCol="0" anchor="b">
            <a:noAutofit/>
          </a:bodyPr>
          <a:lstStyle>
            <a:lvl1pPr algn="l" rtl="0">
              <a:spcBef>
                <a:spcPct val="0"/>
              </a:spcBef>
              <a:buNone/>
              <a:defRPr sz="2600" b="0">
                <a:ln>
                  <a:noFill/>
                </a:ln>
                <a:solidFill>
                  <a:schemeClr val="tx2"/>
                </a:solidFill>
                <a:effectLst/>
                <a:latin typeface="맑은 고딕" panose="020B0503020000020004" pitchFamily="50" charset="-127"/>
                <a:ea typeface="맑은 고딕" panose="020B0503020000020004" pitchFamily="50" charset="-127"/>
                <a:cs typeface="+mj-cs"/>
              </a:defRPr>
            </a:lvl1pPr>
          </a:lstStyle>
          <a:p>
            <a:pPr rtl="0"/>
            <a:r>
              <a:rPr lang="ko-KR" altLang="en-US"/>
              <a:t>마스터 제목 스타일 편집</a:t>
            </a:r>
            <a:endParaRPr kumimoji="0" lang="ko-KR" altLang="en-US" dirty="0"/>
          </a:p>
        </p:txBody>
      </p:sp>
      <p:sp>
        <p:nvSpPr>
          <p:cNvPr id="4" name="내용 개체 틀 3"/>
          <p:cNvSpPr>
            <a:spLocks noGrp="1"/>
          </p:cNvSpPr>
          <p:nvPr>
            <p:ph sz="half" idx="1"/>
          </p:nvPr>
        </p:nvSpPr>
        <p:spPr>
          <a:xfrm>
            <a:off x="4766733" y="1676400"/>
            <a:ext cx="6815667" cy="4572000"/>
          </a:xfrm>
        </p:spPr>
        <p:txBody>
          <a:bodyPr tIns="0" rtlCol="0"/>
          <a:lstStyle>
            <a:lvl1pPr>
              <a:defRPr sz="2800"/>
            </a:lvl1pPr>
            <a:lvl2pPr>
              <a:defRPr sz="2600"/>
            </a:lvl2pPr>
            <a:lvl3pPr>
              <a:defRPr sz="2400"/>
            </a:lvl3pPr>
            <a:lvl4pPr>
              <a:defRPr sz="2000"/>
            </a:lvl4pPr>
            <a:lvl5pPr>
              <a:defRPr sz="1800"/>
            </a:lvl5pPr>
          </a:lstStyle>
          <a:p>
            <a:pPr lvl="0" rtl="0" eaLnBrk="1" latinLnBrk="0" hangingPunct="1"/>
            <a:r>
              <a:rPr lang="ko-KR" altLang="en-US"/>
              <a:t>마스터 텍스트 스타일을 편집하려면 클릭</a:t>
            </a:r>
          </a:p>
          <a:p>
            <a:pPr lvl="1" rtl="0" eaLnBrk="1" latinLnBrk="0" hangingPunct="1"/>
            <a:r>
              <a:rPr lang="ko-KR" altLang="en-US"/>
              <a:t>두 번째 수준</a:t>
            </a:r>
          </a:p>
          <a:p>
            <a:pPr lvl="2" rtl="0" eaLnBrk="1" latinLnBrk="0" hangingPunct="1"/>
            <a:r>
              <a:rPr lang="ko-KR" altLang="en-US"/>
              <a:t>세 번째 수준</a:t>
            </a:r>
          </a:p>
          <a:p>
            <a:pPr lvl="3" rtl="0" eaLnBrk="1" latinLnBrk="0" hangingPunct="1"/>
            <a:r>
              <a:rPr lang="ko-KR" altLang="en-US"/>
              <a:t>네 번째 수준</a:t>
            </a:r>
          </a:p>
          <a:p>
            <a:pPr lvl="4" rtl="0" eaLnBrk="1" latinLnBrk="0" hangingPunct="1"/>
            <a:r>
              <a:rPr lang="ko-KR" altLang="en-US"/>
              <a:t>다섯 번째 수준</a:t>
            </a:r>
            <a:endParaRPr kumimoji="0" lang="ko-KR" altLang="en-US" dirty="0"/>
          </a:p>
        </p:txBody>
      </p:sp>
      <p:sp>
        <p:nvSpPr>
          <p:cNvPr id="3" name="텍스트 개체 틀 2"/>
          <p:cNvSpPr>
            <a:spLocks noGrp="1"/>
          </p:cNvSpPr>
          <p:nvPr>
            <p:ph type="body" idx="2"/>
          </p:nvPr>
        </p:nvSpPr>
        <p:spPr>
          <a:xfrm>
            <a:off x="914400" y="1676400"/>
            <a:ext cx="3657600" cy="4572000"/>
          </a:xfrm>
        </p:spPr>
        <p:txBody>
          <a:bodyPr lIns="18288" rIns="18288" rtlCol="0"/>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rtl="0" eaLnBrk="1" latinLnBrk="0" hangingPunct="1"/>
            <a:r>
              <a:rPr lang="ko-KR" altLang="en-US"/>
              <a:t>마스터 텍스트 스타일을 편집하려면 클릭</a:t>
            </a:r>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p:txBody>
          <a:bodyPr rtlCol="0"/>
          <a:lstStyle/>
          <a:p>
            <a:pPr rtl="0"/>
            <a:fld id="{401CF334-2D5C-4859-84A6-CA7E6E43FAEB}" type="slidenum">
              <a:rPr lang="en-US" altLang="ko-KR" smtClean="0"/>
              <a:t>‹#›</a:t>
            </a:fld>
            <a:endParaRPr lang="ko-KR" altLang="en-US" dirty="0"/>
          </a:p>
        </p:txBody>
      </p:sp>
    </p:spTree>
    <p:extLst>
      <p:ext uri="{BB962C8B-B14F-4D97-AF65-F5344CB8AC3E}">
        <p14:creationId xmlns:p14="http://schemas.microsoft.com/office/powerpoint/2010/main" val="199192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9" name="한쪽 모서리는 잘리고 다른 쪽 모서리는 둥근 사각형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ko-KR" altLang="en-US" sz="1800" dirty="0">
              <a:latin typeface="바탕" panose="02030600000101010101" pitchFamily="18" charset="-127"/>
              <a:ea typeface="바탕" panose="02030600000101010101" pitchFamily="18" charset="-127"/>
            </a:endParaRPr>
          </a:p>
        </p:txBody>
      </p:sp>
      <p:sp>
        <p:nvSpPr>
          <p:cNvPr id="12" name="직각 삼각형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rtl="0" eaLnBrk="1" latinLnBrk="0" hangingPunct="1"/>
            <a:endParaRPr kumimoji="0" lang="ko-KR" altLang="en-US" sz="1800" dirty="0">
              <a:latin typeface="바탕" panose="02030600000101010101" pitchFamily="18" charset="-127"/>
              <a:ea typeface="바탕" panose="02030600000101010101" pitchFamily="18" charset="-127"/>
            </a:endParaRPr>
          </a:p>
        </p:txBody>
      </p:sp>
      <p:sp>
        <p:nvSpPr>
          <p:cNvPr id="2" name="제목 1"/>
          <p:cNvSpPr>
            <a:spLocks noGrp="1"/>
          </p:cNvSpPr>
          <p:nvPr>
            <p:ph type="title"/>
          </p:nvPr>
        </p:nvSpPr>
        <p:spPr>
          <a:xfrm>
            <a:off x="812800" y="1176997"/>
            <a:ext cx="2950464" cy="1582621"/>
          </a:xfrm>
        </p:spPr>
        <p:txBody>
          <a:bodyPr vert="horz" lIns="45720" tIns="45720" rIns="45720" bIns="45720" rtlCol="0" anchor="b"/>
          <a:lstStyle>
            <a:lvl1pPr algn="l">
              <a:buNone/>
              <a:defRPr sz="2000" b="1">
                <a:solidFill>
                  <a:schemeClr val="tx2"/>
                </a:solidFill>
              </a:defRPr>
            </a:lvl1pPr>
          </a:lstStyle>
          <a:p>
            <a:pPr rtl="0"/>
            <a:r>
              <a:rPr lang="ko-KR" altLang="en-US"/>
              <a:t>마스터 제목 스타일 편집</a:t>
            </a:r>
            <a:endParaRPr kumimoji="0" lang="ko-KR" altLang="en-US" dirty="0"/>
          </a:p>
        </p:txBody>
      </p:sp>
      <p:sp>
        <p:nvSpPr>
          <p:cNvPr id="3" name="그림 개체 틀 2" descr="이미지를 추가할 수 있는 빈 개체 틀입니다. 개체 틀을 클릭하고 추가할 이미지를 선택하세요."/>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rtlCol="0"/>
          <a:lstStyle>
            <a:lvl1pPr marL="0" indent="0">
              <a:buNone/>
              <a:defRPr sz="3200"/>
            </a:lvl1pPr>
          </a:lstStyle>
          <a:p>
            <a:pPr rtl="0"/>
            <a:r>
              <a:rPr lang="ko-KR" altLang="en-US"/>
              <a:t>그림을 추가하려면 아이콘을 클릭하십시오</a:t>
            </a:r>
            <a:endParaRPr kumimoji="0" lang="ko-KR" altLang="en-US" dirty="0"/>
          </a:p>
        </p:txBody>
      </p:sp>
      <p:sp>
        <p:nvSpPr>
          <p:cNvPr id="4" name="텍스트 개체 틀 3"/>
          <p:cNvSpPr>
            <a:spLocks noGrp="1"/>
          </p:cNvSpPr>
          <p:nvPr>
            <p:ph type="body" sz="half" idx="2"/>
          </p:nvPr>
        </p:nvSpPr>
        <p:spPr>
          <a:xfrm>
            <a:off x="812800" y="2828785"/>
            <a:ext cx="2946400" cy="2179320"/>
          </a:xfrm>
        </p:spPr>
        <p:txBody>
          <a:bodyPr lIns="64008" rIns="45720" bIns="45720" rtlCol="0" anchor="t"/>
          <a:lstStyle>
            <a:lvl1pPr marL="0" indent="0" algn="l">
              <a:spcBef>
                <a:spcPts val="250"/>
              </a:spcBef>
              <a:buFontTx/>
              <a:buNone/>
              <a:defRPr sz="1300"/>
            </a:lvl1pPr>
            <a:lvl2pPr>
              <a:defRPr sz="1200"/>
            </a:lvl2pPr>
            <a:lvl3pPr>
              <a:defRPr sz="1000"/>
            </a:lvl3pPr>
            <a:lvl4pPr>
              <a:defRPr sz="900"/>
            </a:lvl4pPr>
            <a:lvl5pPr>
              <a:defRPr sz="900"/>
            </a:lvl5pPr>
          </a:lstStyle>
          <a:p>
            <a:pPr lvl="0" rtl="0" eaLnBrk="1" latinLnBrk="0" hangingPunct="1"/>
            <a:r>
              <a:rPr lang="ko-KR" altLang="en-US"/>
              <a:t>마스터 텍스트 스타일을 편집하려면 클릭</a:t>
            </a:r>
          </a:p>
        </p:txBody>
      </p:sp>
      <p:sp>
        <p:nvSpPr>
          <p:cNvPr id="5" name="날짜 개체 틀 4"/>
          <p:cNvSpPr>
            <a:spLocks noGrp="1"/>
          </p:cNvSpPr>
          <p:nvPr>
            <p:ph type="dt" sz="half" idx="10"/>
          </p:nvPr>
        </p:nvSpPr>
        <p:spPr/>
        <p:txBody>
          <a:bodyPr rtlCol="0"/>
          <a:lstStyle>
            <a:lvl1pPr>
              <a:defRPr/>
            </a:lvl1pPr>
          </a:lstStyle>
          <a:p>
            <a:r>
              <a:rPr lang="en-US" altLang="ko-KR"/>
              <a:t>April 5, 8, 12 </a:t>
            </a:r>
            <a:endParaRPr lang="ko-KR" altLang="en-US" dirty="0"/>
          </a:p>
        </p:txBody>
      </p:sp>
      <p:sp>
        <p:nvSpPr>
          <p:cNvPr id="6" name="바닥글 개체 틀 5"/>
          <p:cNvSpPr>
            <a:spLocks noGrp="1"/>
          </p:cNvSpPr>
          <p:nvPr>
            <p:ph type="ftr" sz="quarter" idx="11"/>
          </p:nvPr>
        </p:nvSpPr>
        <p:spPr/>
        <p:txBody>
          <a:bodyPr rtlCol="0"/>
          <a:lstStyle/>
          <a:p>
            <a:pPr rtl="0"/>
            <a:r>
              <a:rPr lang="en-US" altLang="ko-KR"/>
              <a:t>Introduction to English Literature 04</a:t>
            </a:r>
            <a:endParaRPr lang="ko-KR" altLang="en-US" dirty="0"/>
          </a:p>
        </p:txBody>
      </p:sp>
      <p:sp>
        <p:nvSpPr>
          <p:cNvPr id="7" name="슬라이드 번호 개체 틀 6"/>
          <p:cNvSpPr>
            <a:spLocks noGrp="1"/>
          </p:cNvSpPr>
          <p:nvPr>
            <p:ph type="sldNum" sz="quarter" idx="12"/>
          </p:nvPr>
        </p:nvSpPr>
        <p:spPr>
          <a:xfrm>
            <a:off x="10769600" y="6356351"/>
            <a:ext cx="812800" cy="365125"/>
          </a:xfrm>
        </p:spPr>
        <p:txBody>
          <a:bodyPr rtlCol="0"/>
          <a:lstStyle/>
          <a:p>
            <a:pPr rtl="0"/>
            <a:fld id="{401CF334-2D5C-4859-84A6-CA7E6E43FAEB}" type="slidenum">
              <a:rPr lang="en-US" altLang="ko-KR" smtClean="0"/>
              <a:t>‹#›</a:t>
            </a:fld>
            <a:endParaRPr lang="ko-KR" altLang="en-US" dirty="0"/>
          </a:p>
        </p:txBody>
      </p:sp>
      <p:sp>
        <p:nvSpPr>
          <p:cNvPr id="10" name="자유형(F) 9"/>
          <p:cNvSpPr>
            <a:spLocks/>
          </p:cNvSpPr>
          <p:nvPr/>
        </p:nvSpPr>
        <p:spPr bwMode="auto">
          <a:xfrm flipV="1">
            <a:off x="-12700" y="5835651"/>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바탕" panose="02030600000101010101" pitchFamily="18" charset="-127"/>
              <a:cs typeface="+mn-cs"/>
            </a:endParaRPr>
          </a:p>
        </p:txBody>
      </p:sp>
      <p:sp>
        <p:nvSpPr>
          <p:cNvPr id="11" name="자유형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spTree>
    <p:extLst>
      <p:ext uri="{BB962C8B-B14F-4D97-AF65-F5344CB8AC3E}">
        <p14:creationId xmlns:p14="http://schemas.microsoft.com/office/powerpoint/2010/main" val="25196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그룹 24"/>
          <p:cNvGrpSpPr/>
          <p:nvPr/>
        </p:nvGrpSpPr>
        <p:grpSpPr>
          <a:xfrm>
            <a:off x="-29028" y="-7144"/>
            <a:ext cx="12240731" cy="6879658"/>
            <a:chOff x="0" y="-21658"/>
            <a:chExt cx="12240731" cy="6879658"/>
          </a:xfrm>
        </p:grpSpPr>
        <p:sp>
          <p:nvSpPr>
            <p:cNvPr id="26" name="직사각형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ko-KR" altLang="en-US" dirty="0">
                <a:latin typeface="바탕" panose="02030600000101010101" pitchFamily="18" charset="-127"/>
              </a:endParaRPr>
            </a:p>
          </p:txBody>
        </p:sp>
        <p:grpSp>
          <p:nvGrpSpPr>
            <p:cNvPr id="27" name="그룹 26"/>
            <p:cNvGrpSpPr/>
            <p:nvPr/>
          </p:nvGrpSpPr>
          <p:grpSpPr>
            <a:xfrm>
              <a:off x="0" y="-21658"/>
              <a:ext cx="12240731" cy="1041400"/>
              <a:chOff x="-25356" y="-7144"/>
              <a:chExt cx="12240731" cy="1041400"/>
            </a:xfrm>
          </p:grpSpPr>
          <p:sp>
            <p:nvSpPr>
              <p:cNvPr id="28" name="자유형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sp>
            <p:nvSpPr>
              <p:cNvPr id="29" name="자유형(F)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rtlCol="0" anchor="t" compatLnSpc="1"/>
              <a:lstStyle/>
              <a:p>
                <a:pPr marL="0" algn="l" rtl="0" eaLnBrk="1" latinLnBrk="0" hangingPunct="1"/>
                <a:endParaRPr kumimoji="0" lang="ko-KR" altLang="en-US" sz="1800" dirty="0">
                  <a:solidFill>
                    <a:schemeClr val="tx1"/>
                  </a:solidFill>
                  <a:latin typeface="바탕" panose="02030600000101010101" pitchFamily="18" charset="-127"/>
                  <a:ea typeface="+mn-ea"/>
                  <a:cs typeface="+mn-cs"/>
                </a:endParaRPr>
              </a:p>
            </p:txBody>
          </p:sp>
          <p:grpSp>
            <p:nvGrpSpPr>
              <p:cNvPr id="31" name="그룹 30"/>
              <p:cNvGrpSpPr/>
              <p:nvPr/>
            </p:nvGrpSpPr>
            <p:grpSpPr>
              <a:xfrm>
                <a:off x="-25356" y="202408"/>
                <a:ext cx="12240731" cy="649224"/>
                <a:chOff x="-19045" y="216550"/>
                <a:chExt cx="9180548" cy="649224"/>
              </a:xfrm>
            </p:grpSpPr>
            <p:sp>
              <p:nvSpPr>
                <p:cNvPr id="32" name="자유형(F)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ko-KR" altLang="en-US" sz="1800" dirty="0">
                    <a:latin typeface="바탕" panose="02030600000101010101" pitchFamily="18" charset="-127"/>
                  </a:endParaRPr>
                </a:p>
              </p:txBody>
            </p:sp>
            <p:sp>
              <p:nvSpPr>
                <p:cNvPr id="33" name="자유형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rtlCol="0" anchor="t" compatLnSpc="1"/>
                <a:lstStyle/>
                <a:p>
                  <a:pPr rtl="0"/>
                  <a:endParaRPr kumimoji="0" lang="ko-KR" altLang="en-US" sz="1800" dirty="0">
                    <a:latin typeface="바탕" panose="02030600000101010101" pitchFamily="18" charset="-127"/>
                  </a:endParaRPr>
                </a:p>
              </p:txBody>
            </p:sp>
          </p:grpSp>
        </p:grpSp>
      </p:grpSp>
      <p:sp>
        <p:nvSpPr>
          <p:cNvPr id="9" name="제목 개체 틀 8"/>
          <p:cNvSpPr>
            <a:spLocks noGrp="1"/>
          </p:cNvSpPr>
          <p:nvPr>
            <p:ph type="title"/>
          </p:nvPr>
        </p:nvSpPr>
        <p:spPr>
          <a:xfrm>
            <a:off x="609600" y="704088"/>
            <a:ext cx="10972800" cy="1143000"/>
          </a:xfrm>
          <a:prstGeom prst="rect">
            <a:avLst/>
          </a:prstGeom>
        </p:spPr>
        <p:txBody>
          <a:bodyPr vert="horz" lIns="0" rIns="0" bIns="0" rtlCol="0" anchor="b">
            <a:normAutofit/>
          </a:bodyPr>
          <a:lstStyle/>
          <a:p>
            <a:pPr rtl="0"/>
            <a:r>
              <a:rPr lang="ko-KR" altLang="en-US" dirty="0"/>
              <a:t>마스터 제목 스타일 편집</a:t>
            </a:r>
            <a:endParaRPr kumimoji="0" lang="ko-KR" altLang="en-US" dirty="0"/>
          </a:p>
        </p:txBody>
      </p:sp>
      <p:sp>
        <p:nvSpPr>
          <p:cNvPr id="30" name="텍스트 개체 틀 29"/>
          <p:cNvSpPr>
            <a:spLocks noGrp="1"/>
          </p:cNvSpPr>
          <p:nvPr>
            <p:ph type="body" idx="1"/>
          </p:nvPr>
        </p:nvSpPr>
        <p:spPr>
          <a:xfrm>
            <a:off x="609600" y="1935480"/>
            <a:ext cx="10972800" cy="4389120"/>
          </a:xfrm>
          <a:prstGeom prst="rect">
            <a:avLst/>
          </a:prstGeom>
        </p:spPr>
        <p:txBody>
          <a:bodyPr vert="horz" rtlCol="0">
            <a:normAutofit/>
          </a:bodyPr>
          <a:lstStyle/>
          <a:p>
            <a:pPr lvl="0" rtl="0" eaLnBrk="1" latinLnBrk="0" hangingPunct="1"/>
            <a:r>
              <a:rPr lang="ko-KR" altLang="en-US" dirty="0"/>
              <a:t>마스터 텍스트 스타일을 편집하려면 클릭하세요</a:t>
            </a:r>
            <a:r>
              <a:rPr lang="en-US" altLang="ko-KR" dirty="0"/>
              <a:t>.</a:t>
            </a:r>
          </a:p>
          <a:p>
            <a:pPr lvl="1" rtl="0" eaLnBrk="1" latinLnBrk="0" hangingPunct="1"/>
            <a:r>
              <a:rPr lang="ko-KR" altLang="en-US" dirty="0"/>
              <a:t>둘째 수준</a:t>
            </a:r>
          </a:p>
          <a:p>
            <a:pPr lvl="2" rtl="0" eaLnBrk="1" latinLnBrk="0" hangingPunct="1"/>
            <a:r>
              <a:rPr lang="ko-KR" altLang="en-US" dirty="0"/>
              <a:t>셋째 수준</a:t>
            </a:r>
          </a:p>
          <a:p>
            <a:pPr lvl="3" rtl="0" eaLnBrk="1" latinLnBrk="0" hangingPunct="1"/>
            <a:r>
              <a:rPr lang="ko-KR" altLang="en-US" dirty="0"/>
              <a:t>넷째 수준</a:t>
            </a:r>
          </a:p>
          <a:p>
            <a:pPr lvl="4" rtl="0" eaLnBrk="1" latinLnBrk="0" hangingPunct="1"/>
            <a:r>
              <a:rPr lang="ko-KR" altLang="en-US" dirty="0"/>
              <a:t>다섯째 수준</a:t>
            </a:r>
          </a:p>
        </p:txBody>
      </p:sp>
      <p:sp>
        <p:nvSpPr>
          <p:cNvPr id="10" name="날짜 개체 틀 9"/>
          <p:cNvSpPr>
            <a:spLocks noGrp="1"/>
          </p:cNvSpPr>
          <p:nvPr>
            <p:ph type="dt" sz="half" idx="2"/>
          </p:nvPr>
        </p:nvSpPr>
        <p:spPr>
          <a:xfrm>
            <a:off x="609600" y="6356351"/>
            <a:ext cx="2844800" cy="365125"/>
          </a:xfrm>
          <a:prstGeom prst="rect">
            <a:avLst/>
          </a:prstGeom>
        </p:spPr>
        <p:txBody>
          <a:bodyPr vert="horz" lIns="0" tIns="0" rIns="0" bIns="0" rtlCol="0" anchor="b"/>
          <a:lstStyle>
            <a:lvl1pPr algn="l" eaLnBrk="1" latinLnBrk="0" hangingPunct="1">
              <a:defRPr kumimoji="0" sz="1100">
                <a:solidFill>
                  <a:schemeClr val="tx1"/>
                </a:solidFill>
                <a:latin typeface="바탕" panose="02030600000101010101" pitchFamily="18" charset="-127"/>
                <a:ea typeface="바탕" panose="02030600000101010101" pitchFamily="18" charset="-127"/>
              </a:defRPr>
            </a:lvl1pPr>
          </a:lstStyle>
          <a:p>
            <a:r>
              <a:rPr lang="en-US" altLang="ko-KR"/>
              <a:t>April 5, 8, 12 </a:t>
            </a:r>
            <a:endParaRPr lang="ko-KR" altLang="en-US" dirty="0"/>
          </a:p>
        </p:txBody>
      </p:sp>
      <p:sp>
        <p:nvSpPr>
          <p:cNvPr id="22" name="바닥글 개체 틀 21"/>
          <p:cNvSpPr>
            <a:spLocks noGrp="1"/>
          </p:cNvSpPr>
          <p:nvPr>
            <p:ph type="ftr" sz="quarter" idx="3"/>
          </p:nvPr>
        </p:nvSpPr>
        <p:spPr>
          <a:xfrm>
            <a:off x="3556000" y="6356351"/>
            <a:ext cx="4470400" cy="365125"/>
          </a:xfrm>
          <a:prstGeom prst="rect">
            <a:avLst/>
          </a:prstGeom>
        </p:spPr>
        <p:txBody>
          <a:bodyPr vert="horz" lIns="0" tIns="0" rIns="0" bIns="0" rtlCol="0" anchor="b"/>
          <a:lstStyle>
            <a:lvl1pPr algn="l" eaLnBrk="1" latinLnBrk="0" hangingPunct="1">
              <a:defRPr kumimoji="0" sz="1100">
                <a:solidFill>
                  <a:schemeClr val="tx1"/>
                </a:solidFill>
                <a:latin typeface="바탕" panose="02030600000101010101" pitchFamily="18" charset="-127"/>
                <a:ea typeface="바탕" panose="02030600000101010101" pitchFamily="18" charset="-127"/>
              </a:defRPr>
            </a:lvl1pPr>
          </a:lstStyle>
          <a:p>
            <a:r>
              <a:rPr lang="en-US" altLang="ko-KR"/>
              <a:t>Introduction to English Literature 04</a:t>
            </a:r>
            <a:endParaRPr lang="ko-KR" altLang="en-US" dirty="0"/>
          </a:p>
        </p:txBody>
      </p:sp>
      <p:sp>
        <p:nvSpPr>
          <p:cNvPr id="18" name="슬라이드 번호 개체 틀 17"/>
          <p:cNvSpPr>
            <a:spLocks noGrp="1"/>
          </p:cNvSpPr>
          <p:nvPr>
            <p:ph type="sldNum" sz="quarter" idx="4"/>
          </p:nvPr>
        </p:nvSpPr>
        <p:spPr>
          <a:xfrm>
            <a:off x="10566400" y="6356351"/>
            <a:ext cx="1016000" cy="365125"/>
          </a:xfrm>
          <a:prstGeom prst="rect">
            <a:avLst/>
          </a:prstGeom>
        </p:spPr>
        <p:txBody>
          <a:bodyPr vert="horz" lIns="0" tIns="0" rIns="0" bIns="0" rtlCol="0" anchor="b"/>
          <a:lstStyle>
            <a:lvl1pPr algn="r" eaLnBrk="1" latinLnBrk="0" hangingPunct="1">
              <a:defRPr kumimoji="0" sz="1100">
                <a:solidFill>
                  <a:schemeClr val="tx1"/>
                </a:solidFill>
                <a:latin typeface="바탕" panose="02030600000101010101" pitchFamily="18" charset="-127"/>
              </a:defRPr>
            </a:lvl1pPr>
          </a:lstStyle>
          <a:p>
            <a:fld id="{401CF334-2D5C-4859-84A6-CA7E6E43FAEB}" type="slidenum">
              <a:rPr lang="en-US" altLang="ko-KR" smtClean="0"/>
              <a:pPr/>
              <a:t>‹#›</a:t>
            </a:fld>
            <a:endParaRPr lang="ko-KR" altLang="en-US" dirty="0"/>
          </a:p>
        </p:txBody>
      </p:sp>
    </p:spTree>
    <p:extLst>
      <p:ext uri="{BB962C8B-B14F-4D97-AF65-F5344CB8AC3E}">
        <p14:creationId xmlns:p14="http://schemas.microsoft.com/office/powerpoint/2010/main" val="942852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latinLnBrk="1" hangingPunct="1">
        <a:spcBef>
          <a:spcPct val="0"/>
        </a:spcBef>
        <a:buNone/>
        <a:defRPr kumimoji="0" sz="5000" b="0" kern="1200">
          <a:ln>
            <a:noFill/>
          </a:ln>
          <a:solidFill>
            <a:schemeClr val="tx2"/>
          </a:solidFill>
          <a:effectLst/>
          <a:latin typeface="맑은 고딕" panose="020B0503020000020004" pitchFamily="50" charset="-127"/>
          <a:ea typeface="맑은 고딕" panose="020B0503020000020004" pitchFamily="50" charset="-127"/>
          <a:cs typeface="+mj-cs"/>
        </a:defRPr>
      </a:lvl1pPr>
    </p:titleStyle>
    <p:bodyStyle>
      <a:lvl1pPr marL="274320" indent="-274320" algn="l" rtl="0" eaLnBrk="1" latinLnBrk="1" hangingPunct="1">
        <a:spcBef>
          <a:spcPct val="20000"/>
        </a:spcBef>
        <a:buClr>
          <a:schemeClr val="accent3">
            <a:lumMod val="50000"/>
          </a:schemeClr>
        </a:buClr>
        <a:buSzPct val="95000"/>
        <a:buFont typeface="Wingdings 2"/>
        <a:buChar char=""/>
        <a:defRPr kumimoji="0" sz="2600" kern="1200">
          <a:solidFill>
            <a:schemeClr val="tx1"/>
          </a:solidFill>
          <a:latin typeface="바탕" panose="02030600000101010101" pitchFamily="18" charset="-127"/>
          <a:ea typeface="바탕" panose="02030600000101010101" pitchFamily="18" charset="-127"/>
          <a:cs typeface="+mn-cs"/>
        </a:defRPr>
      </a:lvl1pPr>
      <a:lvl2pPr marL="640080" indent="-246888" algn="l" rtl="0" eaLnBrk="1" latinLnBrk="1" hangingPunct="1">
        <a:spcBef>
          <a:spcPct val="20000"/>
        </a:spcBef>
        <a:buClr>
          <a:schemeClr val="accent1">
            <a:lumMod val="50000"/>
          </a:schemeClr>
        </a:buClr>
        <a:buSzPct val="85000"/>
        <a:buFont typeface="Wingdings 2"/>
        <a:buChar char=""/>
        <a:defRPr kumimoji="0" sz="2400" kern="1200">
          <a:solidFill>
            <a:schemeClr val="tx1"/>
          </a:solidFill>
          <a:latin typeface="바탕" panose="02030600000101010101" pitchFamily="18" charset="-127"/>
          <a:ea typeface="바탕" panose="02030600000101010101" pitchFamily="18" charset="-127"/>
          <a:cs typeface="+mn-cs"/>
        </a:defRPr>
      </a:lvl2pPr>
      <a:lvl3pPr marL="914400" indent="-246888" algn="l" rtl="0" eaLnBrk="1" latinLnBrk="1" hangingPunct="1">
        <a:spcBef>
          <a:spcPct val="20000"/>
        </a:spcBef>
        <a:buClr>
          <a:schemeClr val="accent2">
            <a:lumMod val="50000"/>
          </a:schemeClr>
        </a:buClr>
        <a:buSzPct val="70000"/>
        <a:buFont typeface="Wingdings 2"/>
        <a:buChar char=""/>
        <a:defRPr kumimoji="0" sz="2100" kern="1200">
          <a:solidFill>
            <a:schemeClr val="tx1"/>
          </a:solidFill>
          <a:latin typeface="바탕" panose="02030600000101010101" pitchFamily="18" charset="-127"/>
          <a:ea typeface="바탕" panose="02030600000101010101" pitchFamily="18" charset="-127"/>
          <a:cs typeface="+mn-cs"/>
        </a:defRPr>
      </a:lvl3pPr>
      <a:lvl4pPr marL="1188720" indent="-210312" algn="l" rtl="0" eaLnBrk="1" latinLnBrk="1" hangingPunct="1">
        <a:spcBef>
          <a:spcPct val="20000"/>
        </a:spcBef>
        <a:buClr>
          <a:schemeClr val="accent3">
            <a:lumMod val="50000"/>
          </a:schemeClr>
        </a:buClr>
        <a:buSzPct val="65000"/>
        <a:buFont typeface="Wingdings 2"/>
        <a:buChar char=""/>
        <a:defRPr kumimoji="0" sz="2000" kern="1200">
          <a:solidFill>
            <a:schemeClr val="tx1"/>
          </a:solidFill>
          <a:latin typeface="바탕" panose="02030600000101010101" pitchFamily="18" charset="-127"/>
          <a:ea typeface="바탕" panose="02030600000101010101" pitchFamily="18" charset="-127"/>
          <a:cs typeface="+mn-cs"/>
        </a:defRPr>
      </a:lvl4pPr>
      <a:lvl5pPr marL="1463040" indent="-210312" algn="l" rtl="0" eaLnBrk="1" latinLnBrk="1" hangingPunct="1">
        <a:spcBef>
          <a:spcPct val="20000"/>
        </a:spcBef>
        <a:buClr>
          <a:schemeClr val="accent4">
            <a:lumMod val="75000"/>
          </a:schemeClr>
        </a:buClr>
        <a:buSzPct val="65000"/>
        <a:buFont typeface="Wingdings 2"/>
        <a:buChar char=""/>
        <a:defRPr kumimoji="0" sz="2000" kern="1200">
          <a:solidFill>
            <a:schemeClr val="tx1"/>
          </a:solidFill>
          <a:latin typeface="바탕" panose="02030600000101010101" pitchFamily="18" charset="-127"/>
          <a:ea typeface="바탕" panose="02030600000101010101" pitchFamily="18" charset="-127"/>
          <a:cs typeface="+mn-cs"/>
        </a:defRPr>
      </a:lvl5pPr>
      <a:lvl6pPr marL="1737360" indent="-210312" algn="l" rtl="0" eaLnBrk="1" latinLnBrk="1"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1"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1"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1"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1" hangingPunct="1">
        <a:defRPr kumimoji="0" kern="1200">
          <a:solidFill>
            <a:schemeClr val="tx1"/>
          </a:solidFill>
          <a:latin typeface="+mn-lt"/>
          <a:ea typeface="+mn-ea"/>
          <a:cs typeface="+mn-cs"/>
        </a:defRPr>
      </a:lvl1pPr>
      <a:lvl2pPr marL="457200" algn="l" rtl="0" eaLnBrk="1" latinLnBrk="1" hangingPunct="1">
        <a:defRPr kumimoji="0" kern="1200">
          <a:solidFill>
            <a:schemeClr val="tx1"/>
          </a:solidFill>
          <a:latin typeface="+mn-lt"/>
          <a:ea typeface="+mn-ea"/>
          <a:cs typeface="+mn-cs"/>
        </a:defRPr>
      </a:lvl2pPr>
      <a:lvl3pPr marL="914400" algn="l" rtl="0" eaLnBrk="1" latinLnBrk="1" hangingPunct="1">
        <a:defRPr kumimoji="0" kern="1200">
          <a:solidFill>
            <a:schemeClr val="tx1"/>
          </a:solidFill>
          <a:latin typeface="+mn-lt"/>
          <a:ea typeface="+mn-ea"/>
          <a:cs typeface="+mn-cs"/>
        </a:defRPr>
      </a:lvl3pPr>
      <a:lvl4pPr marL="1371600" algn="l" rtl="0" eaLnBrk="1" latinLnBrk="1" hangingPunct="1">
        <a:defRPr kumimoji="0" kern="1200">
          <a:solidFill>
            <a:schemeClr val="tx1"/>
          </a:solidFill>
          <a:latin typeface="+mn-lt"/>
          <a:ea typeface="+mn-ea"/>
          <a:cs typeface="+mn-cs"/>
        </a:defRPr>
      </a:lvl4pPr>
      <a:lvl5pPr marL="1828800" algn="l" rtl="0" eaLnBrk="1" latinLnBrk="1" hangingPunct="1">
        <a:defRPr kumimoji="0" kern="1200">
          <a:solidFill>
            <a:schemeClr val="tx1"/>
          </a:solidFill>
          <a:latin typeface="+mn-lt"/>
          <a:ea typeface="+mn-ea"/>
          <a:cs typeface="+mn-cs"/>
        </a:defRPr>
      </a:lvl5pPr>
      <a:lvl6pPr marL="2286000" algn="l" rtl="0" eaLnBrk="1" latinLnBrk="1" hangingPunct="1">
        <a:defRPr kumimoji="0" kern="1200">
          <a:solidFill>
            <a:schemeClr val="tx1"/>
          </a:solidFill>
          <a:latin typeface="+mn-lt"/>
          <a:ea typeface="+mn-ea"/>
          <a:cs typeface="+mn-cs"/>
        </a:defRPr>
      </a:lvl6pPr>
      <a:lvl7pPr marL="2743200" algn="l" rtl="0" eaLnBrk="1" latinLnBrk="1" hangingPunct="1">
        <a:defRPr kumimoji="0" kern="1200">
          <a:solidFill>
            <a:schemeClr val="tx1"/>
          </a:solidFill>
          <a:latin typeface="+mn-lt"/>
          <a:ea typeface="+mn-ea"/>
          <a:cs typeface="+mn-cs"/>
        </a:defRPr>
      </a:lvl7pPr>
      <a:lvl8pPr marL="3200400" algn="l" rtl="0" eaLnBrk="1" latinLnBrk="1" hangingPunct="1">
        <a:defRPr kumimoji="0" kern="1200">
          <a:solidFill>
            <a:schemeClr val="tx1"/>
          </a:solidFill>
          <a:latin typeface="+mn-lt"/>
          <a:ea typeface="+mn-ea"/>
          <a:cs typeface="+mn-cs"/>
        </a:defRPr>
      </a:lvl8pPr>
      <a:lvl9pPr marL="3657600" algn="l" rtl="0" eaLnBrk="1" latinLnBrk="1"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notesSlide" Target="../notesSlides/notesSlide1.xml"  /><Relationship Id="rId2"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0.jpeg"  /><Relationship Id="rId3" Type="http://schemas.openxmlformats.org/officeDocument/2006/relationships/image" Target="../media/image11.jpe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notesSlide" Target="../notesSlides/notesSlide2.xml"  /><Relationship Id="rId2" Type="http://schemas.openxmlformats.org/officeDocument/2006/relationships/slideLayout" Target="../slideLayouts/slideLayout2.xml"  /><Relationship Id="rId3" Type="http://schemas.openxmlformats.org/officeDocument/2006/relationships/video" Target="../media/media1.mp4"  /><Relationship Id="rId4" Type="http://schemas.microsoft.com/office/2007/relationships/media" Target="../media/media1.mp4"  /><Relationship Id="rId5" Type="http://schemas.openxmlformats.org/officeDocument/2006/relationships/image" Target="../media/image2.png"  /></Relationships>
</file>

<file path=ppt/slides/_rels/slide20.xml.rels><?xml version="1.0" encoding="UTF-8" standalone="yes" ?><Relationships xmlns="http://schemas.openxmlformats.org/package/2006/relationships"><Relationship Id="rId1" Type="http://schemas.openxmlformats.org/officeDocument/2006/relationships/notesSlide" Target="../notesSlides/notesSlide3.xml"  /><Relationship Id="rId2"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notesSlide" Target="../notesSlides/notesSlide4.xml"  /><Relationship Id="rId2"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notesSlide" Target="../notesSlides/notesSlide5.xml"  /><Relationship Id="rId2"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notesSlide" Target="../notesSlides/notesSlide6.xml"  /><Relationship Id="rId2"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1" Type="http://schemas.openxmlformats.org/officeDocument/2006/relationships/notesSlide" Target="../notesSlides/notesSlide7.xml"  /><Relationship Id="rId2"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1" Type="http://schemas.openxmlformats.org/officeDocument/2006/relationships/notesSlide" Target="../notesSlides/notesSlide8.xml"  /><Relationship Id="rId2"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3.png"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4.jpeg"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5.jpe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6.jpeg"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jpe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8.jpeg"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9.jpe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 name="제목 3"/>
          <p:cNvSpPr>
            <a:spLocks noGrp="1"/>
          </p:cNvSpPr>
          <p:nvPr>
            <p:ph type="ctrTitle" idx="0"/>
          </p:nvPr>
        </p:nvSpPr>
        <p:spPr/>
        <p:txBody>
          <a:bodyPr/>
          <a:lstStyle/>
          <a:p>
            <a:pPr lvl="0" rtl="0">
              <a:defRPr/>
            </a:pPr>
            <a:r>
              <a:rPr lang="en-US" altLang="ko-KR"/>
              <a:t>A Rose for Emily</a:t>
            </a:r>
            <a:endParaRPr lang="ko-KR" altLang="en-US"/>
          </a:p>
        </p:txBody>
      </p:sp>
      <p:sp>
        <p:nvSpPr>
          <p:cNvPr id="5" name="부제목 4"/>
          <p:cNvSpPr>
            <a:spLocks noGrp="1"/>
          </p:cNvSpPr>
          <p:nvPr>
            <p:ph type="subTitle" idx="1"/>
          </p:nvPr>
        </p:nvSpPr>
        <p:spPr/>
        <p:txBody>
          <a:bodyPr>
            <a:normAutofit fontScale="92500" lnSpcReduction="10000"/>
          </a:bodyPr>
          <a:lstStyle/>
          <a:p>
            <a:pPr lvl="0" rtl="0">
              <a:defRPr/>
            </a:pPr>
            <a:r>
              <a:rPr lang="en-US" altLang="ko-KR"/>
              <a:t>William</a:t>
            </a:r>
            <a:r>
              <a:rPr lang="ko-KR" altLang="en-US"/>
              <a:t> </a:t>
            </a:r>
            <a:r>
              <a:rPr lang="en-US" altLang="ko-KR"/>
              <a:t>Faulkner</a:t>
            </a:r>
            <a:endParaRPr lang="en-US" altLang="ko-KR"/>
          </a:p>
          <a:p>
            <a:pPr lvl="0" rtl="0">
              <a:defRPr/>
            </a:pPr>
            <a:endParaRPr lang="en-US" altLang="ko-KR"/>
          </a:p>
          <a:p>
            <a:pPr lvl="0" rtl="0">
              <a:defRPr/>
            </a:pPr>
            <a:r>
              <a:rPr lang="en-US" altLang="ko-KR"/>
              <a:t>Introduction to English Literature</a:t>
            </a:r>
            <a:endParaRPr lang="en-US" altLang="ko-KR"/>
          </a:p>
          <a:p>
            <a:pPr lvl="0" rtl="0">
              <a:defRPr/>
            </a:pPr>
            <a:r>
              <a:rPr lang="en-US" altLang="ko-KR"/>
              <a:t>March 29</a:t>
            </a:r>
            <a:r>
              <a:rPr lang="ko-KR" altLang="en-US"/>
              <a:t> </a:t>
            </a:r>
            <a:r>
              <a:rPr lang="en-US" altLang="ko-KR"/>
              <a:t>- April 9</a:t>
            </a:r>
            <a:endParaRPr lang="en-US" altLang="ko-KR"/>
          </a:p>
          <a:p>
            <a:pPr lvl="0" rtl="0">
              <a:defRPr/>
            </a:pPr>
            <a:endParaRPr lang="ko-KR" altLang="en-US"/>
          </a:p>
        </p:txBody>
      </p:sp>
      <p:sp>
        <p:nvSpPr>
          <p:cNvPr id="2" name="날짜 개체 틀 1"/>
          <p:cNvSpPr>
            <a:spLocks noGrp="1"/>
          </p:cNvSpPr>
          <p:nvPr>
            <p:ph type="dt" sz="half" idx="10"/>
          </p:nvPr>
        </p:nvSpPr>
        <p:spPr>
          <a:xfrm>
            <a:off x="457200" y="6356351"/>
            <a:ext cx="3005667" cy="433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3" name="바닥글 개체 틀 2"/>
          <p:cNvSpPr>
            <a:spLocks noGrp="1"/>
          </p:cNvSpPr>
          <p:nvPr>
            <p:ph type="ftr" sz="quarter" idx="11"/>
          </p:nvPr>
        </p:nvSpPr>
        <p:spPr>
          <a:xfrm>
            <a:off x="3556000" y="6356352"/>
            <a:ext cx="4470400" cy="256116"/>
          </a:xfrm>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Adaptation</a:t>
            </a:r>
            <a:r>
              <a:rPr lang="ko-KR" altLang="en-US"/>
              <a:t> </a:t>
            </a:r>
            <a:r>
              <a:rPr lang="en-US" altLang="ko-KR"/>
              <a:t>of Faulkner’s Story</a:t>
            </a:r>
            <a:endParaRPr lang="ko-KR" altLang="en-US"/>
          </a:p>
        </p:txBody>
      </p:sp>
      <p:pic>
        <p:nvPicPr>
          <p:cNvPr id="4" name="내용 개체 틀 3"/>
          <p:cNvPicPr>
            <a:picLocks noGrp="1" noChangeAspect="1"/>
          </p:cNvPicPr>
          <p:nvPr>
            <p:ph sz="half" idx="1"/>
          </p:nvPr>
        </p:nvPicPr>
        <p:blipFill rotWithShape="1">
          <a:blip r:embed="rId2"/>
          <a:stretch>
            <a:fillRect/>
          </a:stretch>
        </p:blipFill>
        <p:spPr>
          <a:xfrm>
            <a:off x="2248249" y="2298823"/>
            <a:ext cx="2701255" cy="4055939"/>
          </a:xfrm>
        </p:spPr>
      </p:pic>
      <p:pic>
        <p:nvPicPr>
          <p:cNvPr id="10" name="내용 개체 틀 9"/>
          <p:cNvPicPr>
            <a:picLocks noGrp="1" noChangeAspect="1"/>
          </p:cNvPicPr>
          <p:nvPr>
            <p:ph sz="half" idx="2"/>
          </p:nvPr>
        </p:nvPicPr>
        <p:blipFill rotWithShape="1">
          <a:blip r:embed="rId3"/>
          <a:stretch>
            <a:fillRect/>
          </a:stretch>
        </p:blipFill>
        <p:spPr>
          <a:xfrm>
            <a:off x="7170898" y="2298823"/>
            <a:ext cx="2550749" cy="4127144"/>
          </a:xfrm>
        </p:spPr>
      </p:pic>
      <p:sp>
        <p:nvSpPr>
          <p:cNvPr id="3" name="날짜 개체 틀 2"/>
          <p:cNvSpPr>
            <a:spLocks noGrp="1"/>
          </p:cNvSpPr>
          <p:nvPr>
            <p:ph type="dt" sz="half" idx="10"/>
          </p:nvPr>
        </p:nvSpPr>
        <p:spPr>
          <a:xfrm>
            <a:off x="609600" y="6356351"/>
            <a:ext cx="2844800" cy="5778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10</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11" name="내용 개체 틀 10"/>
          <p:cNvSpPr>
            <a:spLocks noGrp="1"/>
          </p:cNvSpPr>
          <p:nvPr>
            <p:ph sz="half" idx="1"/>
          </p:nvPr>
        </p:nvSpPr>
        <p:spPr/>
        <p:txBody>
          <a:bodyPr>
            <a:normAutofit fontScale="77500" lnSpcReduction="20000"/>
          </a:bodyPr>
          <a:lstStyle/>
          <a:p>
            <a:pPr lvl="0">
              <a:defRPr/>
            </a:pPr>
            <a:r>
              <a:rPr lang="en-US" altLang="ko-KR"/>
              <a:t>‘Barn Burning’: “Barn Burning” is a 1939 short story by William Faulkner about a vengeful, abusive father and his son.</a:t>
            </a:r>
            <a:endParaRPr lang="en-US" altLang="ko-KR"/>
          </a:p>
          <a:p>
            <a:pPr lvl="0">
              <a:defRPr/>
            </a:pPr>
            <a:r>
              <a:rPr lang="en-US" altLang="ko-KR"/>
              <a:t>Ten-year-old Colonel Satoris "Sarty" Snopes has an abusive, alcoholic father who beats Sarty mercilessly and burns down his employers’ barns.</a:t>
            </a:r>
            <a:endParaRPr lang="en-US" altLang="ko-KR"/>
          </a:p>
          <a:p>
            <a:pPr lvl="0">
              <a:defRPr/>
            </a:pPr>
            <a:r>
              <a:rPr lang="en-US" altLang="ko-KR"/>
              <a:t>They visit the house of Major de Spain, a rich gentleman. Resentful of de Spain, Snopes tracks dung onto one of de Spain's carpets.</a:t>
            </a:r>
            <a:endParaRPr lang="en-US" altLang="ko-KR"/>
          </a:p>
          <a:p>
            <a:pPr lvl="0">
              <a:defRPr/>
            </a:pPr>
            <a:r>
              <a:rPr lang="en-US" altLang="ko-KR"/>
              <a:t>A judge orders Snopes to pay a fine. Snopes makes plans to burn de Spain's barn. Sarty attempts to warn de Spain but hears shots that night and assumes his father has been killed.</a:t>
            </a:r>
            <a:endParaRPr lang="ko-KR" altLang="en-US"/>
          </a:p>
        </p:txBody>
      </p:sp>
      <p:sp>
        <p:nvSpPr>
          <p:cNvPr id="12" name="내용 개체 틀 11"/>
          <p:cNvSpPr>
            <a:spLocks noGrp="1"/>
          </p:cNvSpPr>
          <p:nvPr>
            <p:ph sz="half" idx="2"/>
          </p:nvPr>
        </p:nvSpPr>
        <p:spPr/>
        <p:txBody>
          <a:bodyPr>
            <a:normAutofit fontScale="77500" lnSpcReduction="20000"/>
          </a:bodyPr>
          <a:lstStyle/>
          <a:p>
            <a:pPr lvl="0">
              <a:defRPr/>
            </a:pPr>
            <a:r>
              <a:rPr lang="en-US" altLang="ko-KR"/>
              <a:t>“</a:t>
            </a:r>
            <a:r>
              <a:rPr lang="ko-KR" altLang="en-US"/>
              <a:t>버닝</a:t>
            </a:r>
            <a:r>
              <a:rPr lang="en-US" altLang="ko-KR"/>
              <a:t>”: </a:t>
            </a:r>
            <a:r>
              <a:rPr lang="ko-KR" altLang="en-US"/>
              <a:t>무라카미 하루키의 단편소설  </a:t>
            </a:r>
            <a:r>
              <a:rPr lang="en-US" altLang="ko-KR"/>
              <a:t>&lt;</a:t>
            </a:r>
            <a:r>
              <a:rPr lang="ko-KR" altLang="en-US"/>
              <a:t>헛간을 태우다</a:t>
            </a:r>
            <a:r>
              <a:rPr lang="en-US" altLang="ko-KR"/>
              <a:t>&gt;</a:t>
            </a:r>
            <a:r>
              <a:rPr lang="ko-KR" altLang="en-US"/>
              <a:t>가 원작</a:t>
            </a:r>
            <a:r>
              <a:rPr lang="en-US" altLang="ko-KR"/>
              <a:t>. </a:t>
            </a:r>
            <a:r>
              <a:rPr lang="ko-KR" altLang="en-US"/>
              <a:t>윌리엄 포크너의 </a:t>
            </a:r>
            <a:r>
              <a:rPr lang="en-US" altLang="ko-KR"/>
              <a:t>1939</a:t>
            </a:r>
            <a:r>
              <a:rPr lang="ko-KR" altLang="en-US"/>
              <a:t>년작 </a:t>
            </a:r>
            <a:r>
              <a:rPr lang="en-US" altLang="ko-KR"/>
              <a:t>Barn Burning</a:t>
            </a:r>
            <a:r>
              <a:rPr lang="ko-KR" altLang="en-US"/>
              <a:t>도 작품에 영향을 미쳤다</a:t>
            </a:r>
            <a:r>
              <a:rPr lang="en-US" altLang="ko-KR"/>
              <a:t>. </a:t>
            </a:r>
            <a:r>
              <a:rPr lang="ko-KR" altLang="en-US"/>
              <a:t>이창동 감독은 </a:t>
            </a:r>
            <a:r>
              <a:rPr lang="en-US" altLang="ko-KR"/>
              <a:t>"</a:t>
            </a:r>
            <a:r>
              <a:rPr lang="ko-KR" altLang="en-US"/>
              <a:t>하루키의 세계에 살고 있는 젊은 포크너의 이야기</a:t>
            </a:r>
            <a:r>
              <a:rPr lang="en-US" altLang="ko-KR"/>
              <a:t>"</a:t>
            </a:r>
            <a:r>
              <a:rPr lang="ko-KR" altLang="en-US"/>
              <a:t>라고 함</a:t>
            </a:r>
            <a:r>
              <a:rPr lang="en-US" altLang="ko-KR"/>
              <a:t>.</a:t>
            </a:r>
            <a:endParaRPr lang="en-US" altLang="ko-KR"/>
          </a:p>
          <a:p>
            <a:pPr lvl="0">
              <a:defRPr/>
            </a:pPr>
            <a:r>
              <a:rPr lang="ko-KR" altLang="en-US"/>
              <a:t>젊은 소설가 지망생 종수가 어린 시절 친구인 해미를 만나서 애정을 느낌</a:t>
            </a:r>
            <a:r>
              <a:rPr lang="en-US" altLang="ko-KR"/>
              <a:t>.</a:t>
            </a:r>
            <a:endParaRPr lang="en-US" altLang="ko-KR"/>
          </a:p>
          <a:p>
            <a:pPr lvl="0">
              <a:defRPr/>
            </a:pPr>
            <a:r>
              <a:rPr lang="ko-KR" altLang="en-US"/>
              <a:t>정체를 알 수 없는 해미를 통해 상류층 남자 벤을 알게 됨</a:t>
            </a:r>
            <a:r>
              <a:rPr lang="en-US" altLang="ko-KR"/>
              <a:t>.</a:t>
            </a:r>
            <a:endParaRPr lang="en-US" altLang="ko-KR"/>
          </a:p>
          <a:p>
            <a:pPr lvl="0">
              <a:defRPr/>
            </a:pPr>
            <a:r>
              <a:rPr lang="ko-KR" altLang="en-US"/>
              <a:t>종수는 벤에게 연적으로서의 질투심과 계급적 적대감을 느낌</a:t>
            </a:r>
            <a:r>
              <a:rPr lang="en-US" altLang="ko-KR"/>
              <a:t>.</a:t>
            </a:r>
            <a:endParaRPr lang="en-US" altLang="ko-KR"/>
          </a:p>
          <a:p>
            <a:pPr lvl="0">
              <a:defRPr/>
            </a:pPr>
            <a:r>
              <a:rPr lang="ko-KR" altLang="en-US"/>
              <a:t>종수는 벤이 해미를 죽였고</a:t>
            </a:r>
            <a:r>
              <a:rPr lang="en-US" altLang="ko-KR"/>
              <a:t>, </a:t>
            </a:r>
            <a:r>
              <a:rPr lang="ko-KR" altLang="en-US"/>
              <a:t>방화를 했을지 모른다고 생각함</a:t>
            </a:r>
            <a:r>
              <a:rPr lang="en-US" altLang="ko-KR"/>
              <a:t>.</a:t>
            </a:r>
            <a:endParaRPr lang="en-US" altLang="ko-KR"/>
          </a:p>
          <a:p>
            <a:pPr lvl="0">
              <a:defRPr/>
            </a:pPr>
            <a:r>
              <a:rPr lang="ko-KR" altLang="en-US"/>
              <a:t>그 사실은 확인되지 않았지만</a:t>
            </a:r>
            <a:r>
              <a:rPr lang="en-US" altLang="ko-KR"/>
              <a:t>, </a:t>
            </a:r>
            <a:r>
              <a:rPr lang="ko-KR" altLang="en-US"/>
              <a:t>오히려 종수가 벤을 살해하고 방화함</a:t>
            </a:r>
            <a:r>
              <a:rPr lang="en-US" altLang="ko-KR"/>
              <a:t>.</a:t>
            </a:r>
            <a:endParaRPr lang="ko-KR" altLang="en-US"/>
          </a:p>
        </p:txBody>
      </p:sp>
      <p:sp>
        <p:nvSpPr>
          <p:cNvPr id="3" name="날짜 개체 틀 2"/>
          <p:cNvSpPr>
            <a:spLocks noGrp="1"/>
          </p:cNvSpPr>
          <p:nvPr>
            <p:ph type="dt" sz="half" idx="10"/>
          </p:nvPr>
        </p:nvSpPr>
        <p:spPr>
          <a:xfrm>
            <a:off x="609600" y="6356351"/>
            <a:ext cx="2844800" cy="560916"/>
          </a:xfrm>
        </p:spPr>
        <p:txBody>
          <a:bodyPr/>
          <a:lstStyle/>
          <a:p>
            <a:pPr lvl="0">
              <a:defRPr/>
            </a:pPr>
            <a:r>
              <a:rPr lang="en-US" altLang="ko-KR"/>
              <a:t> March 29</a:t>
            </a:r>
            <a:r>
              <a:rPr lang="ko-KR" altLang="en-US"/>
              <a:t> </a:t>
            </a:r>
            <a:r>
              <a:rPr lang="en-US" altLang="ko-KR"/>
              <a:t>- April 9, 2024</a:t>
            </a:r>
            <a:endParaRPr lang="en-US" altLang="ko-KR"/>
          </a:p>
          <a:p>
            <a:pPr lvl="0">
              <a:defRPr/>
            </a:pPr>
            <a:endParaRPr lang="ko-KR" altLang="en-US"/>
          </a:p>
        </p:txBody>
      </p:sp>
      <p:sp>
        <p:nvSpPr>
          <p:cNvPr id="4" name="바닥글 개체 틀 3"/>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5" name="슬라이드 번호 개체 틀 4"/>
          <p:cNvSpPr>
            <a:spLocks noGrp="1"/>
          </p:cNvSpPr>
          <p:nvPr>
            <p:ph type="sldNum" sz="quarter" idx="12"/>
          </p:nvPr>
        </p:nvSpPr>
        <p:spPr/>
        <p:txBody>
          <a:bodyPr/>
          <a:lstStyle/>
          <a:p>
            <a:pPr lvl="0" rtl="0">
              <a:defRPr/>
            </a:pPr>
            <a:fld id="{401CF334-2D5C-4859-84A6-CA7E6E43FAEB}" type="slidenum">
              <a:rPr lang="en-US" altLang="ko-KR"/>
              <a:pPr lvl="0" rtl="0">
                <a:defRPr/>
              </a:pPr>
              <a:t>11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idx="0"/>
          </p:nvPr>
        </p:nvSpPr>
        <p:spPr/>
        <p:txBody>
          <a:bodyPr/>
          <a:lstStyle/>
          <a:p>
            <a:pPr lvl="0" algn="ctr">
              <a:defRPr/>
            </a:pPr>
            <a:r>
              <a:rPr lang="en-US" altLang="ko-KR"/>
              <a:t>What is Character?</a:t>
            </a:r>
            <a:endParaRPr lang="ko-KR" altLang="en-US"/>
          </a:p>
        </p:txBody>
      </p:sp>
      <p:sp>
        <p:nvSpPr>
          <p:cNvPr id="6" name="내용 개체 틀 5"/>
          <p:cNvSpPr>
            <a:spLocks noGrp="1"/>
          </p:cNvSpPr>
          <p:nvPr>
            <p:ph idx="1"/>
          </p:nvPr>
        </p:nvSpPr>
        <p:spPr>
          <a:xfrm>
            <a:off x="609600" y="2793534"/>
            <a:ext cx="10972800" cy="3229761"/>
          </a:xfrm>
        </p:spPr>
        <p:txBody>
          <a:bodyPr/>
          <a:lstStyle/>
          <a:p>
            <a:pPr lvl="0">
              <a:defRPr/>
            </a:pPr>
            <a:r>
              <a:rPr lang="en-US" altLang="ko-KR"/>
              <a:t>Definition: any personage in a literary work who acts, appears, or is referred to as playing a part.</a:t>
            </a:r>
            <a:endParaRPr lang="en-US" altLang="ko-KR"/>
          </a:p>
          <a:p>
            <a:pPr marL="0" lvl="0" indent="0">
              <a:buNone/>
              <a:defRPr/>
            </a:pPr>
            <a:endParaRPr lang="en-US" altLang="ko-KR"/>
          </a:p>
          <a:p>
            <a:pPr lvl="0">
              <a:defRPr/>
            </a:pPr>
            <a:r>
              <a:rPr lang="en-US" altLang="ko-KR"/>
              <a:t>Things to check when reading a fiction about characters: name, physical appearance, objects and places associated with it, actions, thoughts and speech, comments, narrator's comments about the character.</a:t>
            </a:r>
            <a:endParaRPr lang="ko-KR" altLang="en-US"/>
          </a:p>
        </p:txBody>
      </p:sp>
      <p:sp>
        <p:nvSpPr>
          <p:cNvPr id="2" name="날짜 개체 틀 1"/>
          <p:cNvSpPr>
            <a:spLocks noGrp="1"/>
          </p:cNvSpPr>
          <p:nvPr>
            <p:ph type="dt" sz="half" idx="10"/>
          </p:nvPr>
        </p:nvSpPr>
        <p:spPr>
          <a:xfrm>
            <a:off x="609600" y="6356351"/>
            <a:ext cx="2844800" cy="5016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3" name="바닥글 개체 틀 2"/>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4" name="슬라이드 번호 개체 틀 3"/>
          <p:cNvSpPr>
            <a:spLocks noGrp="1"/>
          </p:cNvSpPr>
          <p:nvPr>
            <p:ph type="sldNum" sz="quarter" idx="12"/>
          </p:nvPr>
        </p:nvSpPr>
        <p:spPr/>
        <p:txBody>
          <a:bodyPr/>
          <a:lstStyle/>
          <a:p>
            <a:pPr lvl="0" rtl="0">
              <a:defRPr/>
            </a:pPr>
            <a:fld id="{401CF334-2D5C-4859-84A6-CA7E6E43FAEB}" type="slidenum">
              <a:rPr lang="en-US" altLang="ko-KR"/>
              <a:pPr lvl="0" rtl="0">
                <a:defRPr/>
              </a:pPr>
              <a:t>12</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Kinds of Characters</a:t>
            </a:r>
            <a:endParaRPr lang="ko-KR" altLang="en-US"/>
          </a:p>
        </p:txBody>
      </p:sp>
      <p:sp>
        <p:nvSpPr>
          <p:cNvPr id="3" name="내용 개체 틀 2"/>
          <p:cNvSpPr>
            <a:spLocks noGrp="1"/>
          </p:cNvSpPr>
          <p:nvPr>
            <p:ph idx="1"/>
          </p:nvPr>
        </p:nvSpPr>
        <p:spPr/>
        <p:txBody>
          <a:bodyPr/>
          <a:lstStyle/>
          <a:p>
            <a:pPr lvl="0">
              <a:defRPr/>
            </a:pPr>
            <a:r>
              <a:rPr lang="en-US" altLang="ko-KR"/>
              <a:t>Old, Classic Fictions: Hero or Heroine("good guy") vs villain("bad guy").</a:t>
            </a:r>
            <a:endParaRPr lang="en-US" altLang="ko-KR"/>
          </a:p>
          <a:p>
            <a:pPr lvl="0">
              <a:defRPr/>
            </a:pPr>
            <a:r>
              <a:rPr lang="en-US" altLang="ko-KR"/>
              <a:t>Modern Fictions prefers more neutal terms: Protagonist vs Antagonist.</a:t>
            </a:r>
            <a:endParaRPr lang="en-US" altLang="ko-KR"/>
          </a:p>
          <a:p>
            <a:pPr lvl="0">
              <a:defRPr/>
            </a:pPr>
            <a:r>
              <a:rPr lang="en-US" altLang="ko-KR"/>
              <a:t>“Antihero”: a hero possessing traits that make him or her  the opposite of a traditional hero difficult to like or admire.</a:t>
            </a:r>
            <a:endParaRPr lang="en-US" altLang="ko-KR"/>
          </a:p>
          <a:p>
            <a:pPr lvl="0">
              <a:defRPr/>
            </a:pPr>
            <a:r>
              <a:rPr lang="en-US" altLang="ko-KR"/>
              <a:t>Protagonist’s</a:t>
            </a:r>
            <a:r>
              <a:rPr lang="ko-KR" altLang="en-US"/>
              <a:t> </a:t>
            </a:r>
            <a:r>
              <a:rPr lang="en-US" altLang="ko-KR"/>
              <a:t>outlook</a:t>
            </a:r>
            <a:r>
              <a:rPr lang="ko-KR" altLang="en-US"/>
              <a:t> </a:t>
            </a:r>
            <a:r>
              <a:rPr lang="en-US" altLang="ko-KR"/>
              <a:t>does</a:t>
            </a:r>
            <a:r>
              <a:rPr lang="ko-KR" altLang="en-US"/>
              <a:t> </a:t>
            </a:r>
            <a:r>
              <a:rPr lang="en-US" altLang="ko-KR"/>
              <a:t>not</a:t>
            </a:r>
            <a:r>
              <a:rPr lang="ko-KR" altLang="en-US"/>
              <a:t> </a:t>
            </a:r>
            <a:r>
              <a:rPr lang="en-US" altLang="ko-KR"/>
              <a:t>necessarily coincide with that of the author’s. Neither does it depend on the likability of the protagonist whether the story is a good one or not.</a:t>
            </a:r>
            <a:endParaRPr lang="ko-KR" altLang="en-US"/>
          </a:p>
        </p:txBody>
      </p:sp>
      <p:sp>
        <p:nvSpPr>
          <p:cNvPr id="4" name="날짜 개체 틀 3"/>
          <p:cNvSpPr>
            <a:spLocks noGrp="1"/>
          </p:cNvSpPr>
          <p:nvPr>
            <p:ph type="dt" sz="half" idx="10"/>
          </p:nvPr>
        </p:nvSpPr>
        <p:spPr>
          <a:xfrm>
            <a:off x="504825" y="6175375"/>
            <a:ext cx="2844800" cy="569382"/>
          </a:xfrm>
        </p:spPr>
        <p:txBody>
          <a:bodyPr/>
          <a:lstStyle/>
          <a:p>
            <a:pPr lvl="0">
              <a:defRPr/>
            </a:pPr>
            <a:r>
              <a:rPr lang="en-US" altLang="ko-KR"/>
              <a:t>March 29</a:t>
            </a:r>
            <a:r>
              <a:rPr lang="ko-KR" altLang="en-US"/>
              <a:t> </a:t>
            </a:r>
            <a:r>
              <a:rPr lang="en-US" altLang="ko-KR"/>
              <a:t>- April 9, 2024</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 Kinds of Characters</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solidFill>
                  <a:srgbClr val="ff0000"/>
                </a:solidFill>
              </a:rPr>
              <a:t>Minor characters </a:t>
            </a:r>
            <a:r>
              <a:rPr lang="en-US" altLang="ko-KR"/>
              <a:t>are just as important as </a:t>
            </a:r>
            <a:r>
              <a:rPr lang="en-US" altLang="ko-KR">
                <a:solidFill>
                  <a:srgbClr val="ff0000"/>
                </a:solidFill>
              </a:rPr>
              <a:t>Major characters</a:t>
            </a:r>
            <a:r>
              <a:rPr lang="en-US" altLang="ko-KR"/>
              <a:t>.</a:t>
            </a:r>
            <a:endParaRPr lang="en-US" altLang="ko-KR"/>
          </a:p>
          <a:p>
            <a:pPr lvl="0">
              <a:defRPr/>
            </a:pPr>
            <a:r>
              <a:rPr lang="en-US" altLang="ko-KR"/>
              <a:t>a </a:t>
            </a:r>
            <a:r>
              <a:rPr lang="en-US" altLang="ko-KR">
                <a:solidFill>
                  <a:srgbClr val="ff0000"/>
                </a:solidFill>
              </a:rPr>
              <a:t>Foil</a:t>
            </a:r>
            <a:r>
              <a:rPr lang="en-US" altLang="ko-KR"/>
              <a:t>, a character that helps by way of contrast to reveal the unique qualities of another (especially main) character.</a:t>
            </a:r>
            <a:endParaRPr lang="en-US" altLang="ko-KR"/>
          </a:p>
          <a:p>
            <a:pPr lvl="0">
              <a:defRPr/>
            </a:pPr>
            <a:r>
              <a:rPr lang="en-US" altLang="ko-KR">
                <a:solidFill>
                  <a:srgbClr val="ff0000"/>
                </a:solidFill>
              </a:rPr>
              <a:t>Flat characters </a:t>
            </a:r>
            <a:r>
              <a:rPr lang="en-US" altLang="ko-KR"/>
              <a:t>are simple, one-dimensional characters that behave and speak in predictable or repetitive whereas </a:t>
            </a:r>
            <a:r>
              <a:rPr lang="en-US" altLang="ko-KR">
                <a:solidFill>
                  <a:srgbClr val="ff0000"/>
                </a:solidFill>
              </a:rPr>
              <a:t>Round characters</a:t>
            </a:r>
            <a:r>
              <a:rPr lang="en-US" altLang="ko-KR"/>
              <a:t> have psychological complexity.</a:t>
            </a:r>
            <a:endParaRPr lang="en-US" altLang="ko-KR"/>
          </a:p>
          <a:p>
            <a:pPr lvl="0">
              <a:defRPr/>
            </a:pPr>
            <a:r>
              <a:rPr lang="en-US" altLang="ko-KR">
                <a:solidFill>
                  <a:srgbClr val="ff0000"/>
                </a:solidFill>
              </a:rPr>
              <a:t>Dynamic characters </a:t>
            </a:r>
            <a:r>
              <a:rPr lang="en-US" altLang="ko-KR"/>
              <a:t>are changing whereas </a:t>
            </a:r>
            <a:r>
              <a:rPr lang="en-US" altLang="ko-KR">
                <a:solidFill>
                  <a:srgbClr val="ff0000"/>
                </a:solidFill>
              </a:rPr>
              <a:t>Static characters </a:t>
            </a:r>
            <a:r>
              <a:rPr lang="en-US" altLang="ko-KR"/>
              <a:t>are not changing.</a:t>
            </a:r>
            <a:endParaRPr lang="en-US" altLang="ko-KR"/>
          </a:p>
          <a:p>
            <a:pPr lvl="0">
              <a:defRPr/>
            </a:pPr>
            <a:r>
              <a:rPr lang="en-US" altLang="ko-KR">
                <a:solidFill>
                  <a:srgbClr val="ff0000"/>
                </a:solidFill>
              </a:rPr>
              <a:t>Stock characters </a:t>
            </a:r>
            <a:r>
              <a:rPr lang="en-US" altLang="ko-KR"/>
              <a:t>seem to be out of a stockroom of familiar, prefabricated figures whereas </a:t>
            </a:r>
            <a:r>
              <a:rPr lang="en-US" altLang="ko-KR">
                <a:solidFill>
                  <a:srgbClr val="ff0000"/>
                </a:solidFill>
              </a:rPr>
              <a:t>Archetypes </a:t>
            </a:r>
            <a:r>
              <a:rPr lang="en-US" altLang="ko-KR"/>
              <a:t>recurring in the myths and literature of many different ages and cultures.</a:t>
            </a:r>
            <a:endParaRPr lang="ko-KR" altLang="en-US"/>
          </a:p>
        </p:txBody>
      </p:sp>
      <p:sp>
        <p:nvSpPr>
          <p:cNvPr id="4" name="날짜 개체 틀 3"/>
          <p:cNvSpPr>
            <a:spLocks noGrp="1"/>
          </p:cNvSpPr>
          <p:nvPr>
            <p:ph type="dt" sz="half" idx="10"/>
          </p:nvPr>
        </p:nvSpPr>
        <p:spPr>
          <a:xfrm>
            <a:off x="609600" y="6356351"/>
            <a:ext cx="2844800" cy="5016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Characterization</a:t>
            </a:r>
            <a:endParaRPr lang="ko-KR" altLang="en-US"/>
          </a:p>
        </p:txBody>
      </p:sp>
      <p:sp>
        <p:nvSpPr>
          <p:cNvPr id="3" name="내용 개체 틀 2"/>
          <p:cNvSpPr>
            <a:spLocks noGrp="1"/>
          </p:cNvSpPr>
          <p:nvPr>
            <p:ph idx="1"/>
          </p:nvPr>
        </p:nvSpPr>
        <p:spPr/>
        <p:txBody>
          <a:bodyPr/>
          <a:lstStyle/>
          <a:p>
            <a:pPr lvl="0">
              <a:defRPr/>
            </a:pPr>
            <a:r>
              <a:rPr lang="en-US" altLang="ko-KR"/>
              <a:t>The art and technique of representing fictional personages.</a:t>
            </a:r>
            <a:endParaRPr lang="en-US" altLang="ko-KR"/>
          </a:p>
          <a:p>
            <a:pPr marL="0" lvl="0" indent="0">
              <a:buNone/>
              <a:defRPr/>
            </a:pPr>
            <a:endParaRPr lang="en-US" altLang="ko-KR"/>
          </a:p>
          <a:p>
            <a:pPr lvl="0">
              <a:defRPr/>
            </a:pPr>
            <a:r>
              <a:rPr lang="en-US" altLang="ko-KR"/>
              <a:t>Things to consider:</a:t>
            </a:r>
            <a:endParaRPr lang="en-US" altLang="ko-KR"/>
          </a:p>
          <a:p>
            <a:pPr marL="0" lvl="0" indent="0">
              <a:buNone/>
              <a:defRPr/>
            </a:pPr>
            <a:endParaRPr lang="en-US" altLang="ko-KR"/>
          </a:p>
          <a:p>
            <a:pPr lvl="1">
              <a:buFont typeface="Wingdings"/>
              <a:buChar char="§"/>
              <a:defRPr/>
            </a:pPr>
            <a:r>
              <a:rPr lang="en-US" altLang="ko-KR"/>
              <a:t>how the text shapes our interpretation of, and degree of sympathy or admiration for, the character.</a:t>
            </a:r>
            <a:endParaRPr lang="en-US" altLang="ko-KR"/>
          </a:p>
          <a:p>
            <a:pPr lvl="1">
              <a:buFont typeface="Wingdings"/>
              <a:buChar char="§"/>
              <a:defRPr/>
            </a:pPr>
            <a:r>
              <a:rPr lang="en-US" altLang="ko-KR"/>
              <a:t>what function the character serves in the story.</a:t>
            </a:r>
            <a:endParaRPr lang="en-US" altLang="ko-KR"/>
          </a:p>
          <a:p>
            <a:pPr lvl="1">
              <a:buFont typeface="Wingdings"/>
              <a:buChar char="§"/>
              <a:defRPr/>
            </a:pPr>
            <a:r>
              <a:rPr lang="en-US" altLang="ko-KR"/>
              <a:t>what the character might represent.</a:t>
            </a:r>
            <a:endParaRPr lang="en-US" altLang="ko-KR"/>
          </a:p>
          <a:p>
            <a:pPr lvl="0">
              <a:defRPr/>
            </a:pPr>
            <a:endParaRPr lang="ko-KR" altLang="en-US"/>
          </a:p>
        </p:txBody>
      </p:sp>
      <p:sp>
        <p:nvSpPr>
          <p:cNvPr id="4" name="날짜 개체 틀 3"/>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Character is Fate</a:t>
            </a:r>
            <a:endParaRPr lang="ko-KR" altLang="en-US"/>
          </a:p>
        </p:txBody>
      </p:sp>
      <p:sp>
        <p:nvSpPr>
          <p:cNvPr id="3" name="내용 개체 틀 2"/>
          <p:cNvSpPr>
            <a:spLocks noGrp="1"/>
          </p:cNvSpPr>
          <p:nvPr>
            <p:ph idx="1"/>
          </p:nvPr>
        </p:nvSpPr>
        <p:spPr>
          <a:xfrm>
            <a:off x="609600" y="2348916"/>
            <a:ext cx="10972800" cy="3975683"/>
          </a:xfrm>
        </p:spPr>
        <p:txBody>
          <a:bodyPr/>
          <a:lstStyle/>
          <a:p>
            <a:pPr lvl="0">
              <a:defRPr/>
            </a:pPr>
            <a:r>
              <a:rPr lang="en-US" altLang="ko-KR">
                <a:solidFill>
                  <a:srgbClr val="ff0000"/>
                </a:solidFill>
              </a:rPr>
              <a:t>Heraklitos</a:t>
            </a:r>
            <a:r>
              <a:rPr lang="en-US" altLang="ko-KR"/>
              <a:t>, a Greek philosopher thought that </a:t>
            </a:r>
            <a:r>
              <a:rPr lang="en-US" altLang="ko-KR">
                <a:solidFill>
                  <a:srgbClr val="ff0000"/>
                </a:solidFill>
              </a:rPr>
              <a:t>character</a:t>
            </a:r>
            <a:r>
              <a:rPr lang="en-US" altLang="ko-KR"/>
              <a:t>, the essence of the individual, </a:t>
            </a:r>
            <a:r>
              <a:rPr lang="en-US" altLang="ko-KR">
                <a:solidFill>
                  <a:srgbClr val="ff0000"/>
                </a:solidFill>
              </a:rPr>
              <a:t>determines his or her experience</a:t>
            </a:r>
            <a:r>
              <a:rPr lang="en-US" altLang="ko-KR"/>
              <a:t>; Character, the tone of the individual, resonates with the music of his destiny. It is the flaws of character that are tragic. Viewing destiny in this way, </a:t>
            </a:r>
            <a:r>
              <a:rPr lang="en-US" altLang="ko-KR">
                <a:solidFill>
                  <a:srgbClr val="ff0000"/>
                </a:solidFill>
              </a:rPr>
              <a:t>the fates </a:t>
            </a:r>
            <a:r>
              <a:rPr lang="en-US" altLang="ko-KR"/>
              <a:t>are not outside us, in the heavens, weaving and cutting the threads of our lives. Instead, they are </a:t>
            </a:r>
            <a:r>
              <a:rPr lang="en-US" altLang="ko-KR">
                <a:solidFill>
                  <a:srgbClr val="ff0000"/>
                </a:solidFill>
              </a:rPr>
              <a:t>consonant with our character</a:t>
            </a:r>
            <a:r>
              <a:rPr lang="en-US" altLang="ko-KR"/>
              <a:t>. This consideration is at the root of the world view that good things happen to good people. </a:t>
            </a:r>
            <a:endParaRPr lang="ko-KR" altLang="en-US"/>
          </a:p>
        </p:txBody>
      </p:sp>
      <p:sp>
        <p:nvSpPr>
          <p:cNvPr id="4" name="날짜 개체 틀 3"/>
          <p:cNvSpPr>
            <a:spLocks noGrp="1"/>
          </p:cNvSpPr>
          <p:nvPr>
            <p:ph type="dt" sz="half" idx="10"/>
          </p:nvPr>
        </p:nvSpPr>
        <p:spPr>
          <a:xfrm>
            <a:off x="609600" y="6356351"/>
            <a:ext cx="2844800" cy="560916"/>
          </a:xfrm>
        </p:spPr>
        <p:txBody>
          <a:bodyPr/>
          <a:lstStyle/>
          <a:p>
            <a:pPr lvl="0">
              <a:defRPr/>
            </a:pPr>
            <a:r>
              <a:rPr lang="en-US" altLang="ko-KR"/>
              <a:t> 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16</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A Rose for Emily</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t>Faulkner’s first short story published in a notable magazine called </a:t>
            </a:r>
            <a:r>
              <a:rPr lang="en-US" altLang="ko-KR" i="1"/>
              <a:t>Forum</a:t>
            </a:r>
            <a:r>
              <a:rPr lang="en-US" altLang="ko-KR"/>
              <a:t> on April 30, 1930.</a:t>
            </a:r>
            <a:endParaRPr lang="en-US" altLang="ko-KR"/>
          </a:p>
          <a:p>
            <a:pPr lvl="0">
              <a:defRPr/>
            </a:pPr>
            <a:r>
              <a:rPr lang="en-US" altLang="ko-KR"/>
              <a:t>Dealing primarily with the cultural shifts that occurred in the post-Civil War South.</a:t>
            </a:r>
            <a:endParaRPr lang="en-US" altLang="ko-KR"/>
          </a:p>
          <a:p>
            <a:pPr lvl="0">
              <a:defRPr/>
            </a:pPr>
            <a:r>
              <a:rPr lang="en-US" altLang="ko-KR"/>
              <a:t>One of many of Faulkner’s works, such as Sartoris, to be set in fictional Yoknapatawpha County, Mississippi.</a:t>
            </a:r>
            <a:endParaRPr lang="en-US" altLang="ko-KR"/>
          </a:p>
          <a:p>
            <a:pPr lvl="0">
              <a:defRPr/>
            </a:pPr>
            <a:r>
              <a:rPr lang="en-US" altLang="ko-KR"/>
              <a:t>A non-chronological structure to tell the story of Emily Grierson,</a:t>
            </a:r>
            <a:endParaRPr lang="en-US" altLang="ko-KR"/>
          </a:p>
          <a:p>
            <a:pPr marL="0" lvl="0" indent="0">
              <a:buNone/>
              <a:defRPr/>
            </a:pPr>
            <a:r>
              <a:rPr lang="en-US" altLang="ko-KR"/>
              <a:t> a faded Southern belle, dies after leading an isolated life.</a:t>
            </a:r>
            <a:endParaRPr lang="en-US" altLang="ko-KR"/>
          </a:p>
          <a:p>
            <a:pPr lvl="0">
              <a:defRPr/>
            </a:pPr>
            <a:r>
              <a:rPr lang="en-US" altLang="ko-KR"/>
              <a:t>People’s recollection of Emily’s scandalous relationship with a Northern laborer named Homer Barron.</a:t>
            </a:r>
            <a:endParaRPr lang="en-US" altLang="ko-KR"/>
          </a:p>
          <a:p>
            <a:pPr lvl="0">
              <a:defRPr/>
            </a:pPr>
            <a:r>
              <a:rPr lang="en-US" altLang="ko-KR"/>
              <a:t>Sometimes read as an allegory for the resistance of the Old South.</a:t>
            </a:r>
            <a:endParaRPr lang="en-US" altLang="ko-KR"/>
          </a:p>
          <a:p>
            <a:pPr marL="0" lvl="0" indent="0">
              <a:buNone/>
              <a:defRPr/>
            </a:pPr>
            <a:endParaRPr lang="en-US" altLang="ko-KR"/>
          </a:p>
          <a:p>
            <a:pPr marL="0" lvl="0" indent="0">
              <a:buNone/>
              <a:defRPr/>
            </a:pPr>
            <a:endParaRPr lang="ko-KR" altLang="en-US"/>
          </a:p>
        </p:txBody>
      </p:sp>
      <p:sp>
        <p:nvSpPr>
          <p:cNvPr id="4" name="날짜 개체 틀 3"/>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17</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normAutofit fontScale="90000"/>
          </a:bodyPr>
          <a:lstStyle/>
          <a:p>
            <a:pPr lvl="0" algn="ctr">
              <a:defRPr/>
            </a:pPr>
            <a:r>
              <a:rPr lang="en-US" altLang="ko-KR"/>
              <a:t>The chronological order of the events in the text</a:t>
            </a:r>
            <a:endParaRPr lang="ko-KR" altLang="en-US"/>
          </a:p>
        </p:txBody>
      </p:sp>
      <p:sp>
        <p:nvSpPr>
          <p:cNvPr id="3" name="내용 개체 틀 2"/>
          <p:cNvSpPr>
            <a:spLocks noGrp="1"/>
          </p:cNvSpPr>
          <p:nvPr>
            <p:ph idx="1"/>
          </p:nvPr>
        </p:nvSpPr>
        <p:spPr>
          <a:xfrm>
            <a:off x="609600" y="2139192"/>
            <a:ext cx="10972800" cy="4185407"/>
          </a:xfrm>
        </p:spPr>
        <p:txBody>
          <a:bodyPr>
            <a:normAutofit/>
          </a:bodyPr>
          <a:lstStyle/>
          <a:p>
            <a:pPr marL="0" lvl="0" indent="0">
              <a:buNone/>
              <a:defRPr/>
            </a:pPr>
            <a:r>
              <a:rPr lang="en-US" altLang="ko-KR"/>
              <a:t>1. Homer's arrival in town</a:t>
            </a:r>
            <a:endParaRPr lang="en-US" altLang="ko-KR"/>
          </a:p>
          <a:p>
            <a:pPr marL="0" lvl="0" indent="0">
              <a:buNone/>
              <a:defRPr/>
            </a:pPr>
            <a:r>
              <a:rPr lang="en-US" altLang="ko-KR"/>
              <a:t>2. The aldermen's visit</a:t>
            </a:r>
            <a:endParaRPr lang="en-US" altLang="ko-KR"/>
          </a:p>
          <a:p>
            <a:pPr marL="0" lvl="0" indent="0">
              <a:buNone/>
              <a:defRPr/>
            </a:pPr>
            <a:r>
              <a:rPr lang="en-US" altLang="ko-KR"/>
              <a:t>3. Emily's purchase of poison</a:t>
            </a:r>
            <a:endParaRPr lang="en-US" altLang="ko-KR"/>
          </a:p>
          <a:p>
            <a:pPr marL="0" lvl="0" indent="0">
              <a:buNone/>
              <a:defRPr/>
            </a:pPr>
            <a:r>
              <a:rPr lang="en-US" altLang="ko-KR"/>
              <a:t>4. Colonel Sartoris's decision to remit Emily's taxes</a:t>
            </a:r>
            <a:endParaRPr lang="en-US" altLang="ko-KR"/>
          </a:p>
          <a:p>
            <a:pPr marL="0" lvl="0" indent="0">
              <a:buNone/>
              <a:defRPr/>
            </a:pPr>
            <a:r>
              <a:rPr lang="en-US" altLang="ko-KR"/>
              <a:t>5. The development of the odor</a:t>
            </a:r>
            <a:endParaRPr lang="en-US" altLang="ko-KR"/>
          </a:p>
          <a:p>
            <a:pPr marL="0" lvl="0" indent="0">
              <a:buNone/>
              <a:defRPr/>
            </a:pPr>
            <a:r>
              <a:rPr lang="en-US" altLang="ko-KR"/>
              <a:t>6. Emily's father's death</a:t>
            </a:r>
            <a:endParaRPr lang="en-US" altLang="ko-KR"/>
          </a:p>
          <a:p>
            <a:pPr marL="0" lvl="0" indent="0">
              <a:buNone/>
              <a:defRPr/>
            </a:pPr>
            <a:r>
              <a:rPr lang="en-US" altLang="ko-KR"/>
              <a:t>7. The arrival of Emily's relatives</a:t>
            </a:r>
            <a:endParaRPr lang="en-US" altLang="ko-KR"/>
          </a:p>
          <a:p>
            <a:pPr marL="0" lvl="0" indent="0">
              <a:buNone/>
              <a:defRPr/>
            </a:pPr>
            <a:r>
              <a:rPr lang="en-US" altLang="ko-KR"/>
              <a:t>8. Homer's disappearance</a:t>
            </a:r>
            <a:endParaRPr lang="ko-KR" altLang="en-US"/>
          </a:p>
        </p:txBody>
      </p:sp>
      <p:sp>
        <p:nvSpPr>
          <p:cNvPr id="4" name="날짜 개체 틀 3"/>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18</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a:xfrm>
            <a:off x="609600" y="704088"/>
            <a:ext cx="10972800" cy="789152"/>
          </a:xfrm>
        </p:spPr>
        <p:txBody>
          <a:bodyPr>
            <a:normAutofit fontScale="90000"/>
          </a:bodyPr>
          <a:lstStyle/>
          <a:p>
            <a:pPr lvl="0" algn="ctr">
              <a:defRPr/>
            </a:pPr>
            <a:r>
              <a:rPr lang="en-US" altLang="ko-KR"/>
              <a:t>Key Questions</a:t>
            </a:r>
            <a:endParaRPr lang="ko-KR" altLang="en-US"/>
          </a:p>
        </p:txBody>
      </p:sp>
      <p:sp>
        <p:nvSpPr>
          <p:cNvPr id="3" name="내용 개체 틀 2"/>
          <p:cNvSpPr>
            <a:spLocks noGrp="1"/>
          </p:cNvSpPr>
          <p:nvPr>
            <p:ph idx="1"/>
          </p:nvPr>
        </p:nvSpPr>
        <p:spPr>
          <a:xfrm>
            <a:off x="609600" y="1895912"/>
            <a:ext cx="10972800" cy="4428688"/>
          </a:xfrm>
        </p:spPr>
        <p:txBody>
          <a:bodyPr>
            <a:normAutofit fontScale="92500" lnSpcReduction="10000"/>
          </a:bodyPr>
          <a:lstStyle/>
          <a:p>
            <a:pPr lvl="0">
              <a:defRPr/>
            </a:pPr>
            <a:r>
              <a:rPr lang="en-US" altLang="ko-KR"/>
              <a:t>Why weren't there suitable suitors for Emily? </a:t>
            </a:r>
            <a:endParaRPr lang="en-US" altLang="ko-KR"/>
          </a:p>
          <a:p>
            <a:pPr lvl="0">
              <a:defRPr/>
            </a:pPr>
            <a:r>
              <a:rPr lang="en-US" altLang="ko-KR"/>
              <a:t>Why does Emily take up with Homer Barron?</a:t>
            </a:r>
            <a:endParaRPr lang="en-US" altLang="ko-KR"/>
          </a:p>
          <a:p>
            <a:pPr lvl="0">
              <a:defRPr/>
            </a:pPr>
            <a:r>
              <a:rPr lang="en-US" altLang="ko-KR"/>
              <a:t>What happened when he left? Did he abandon her? Why did he come back?</a:t>
            </a:r>
            <a:endParaRPr lang="en-US" altLang="ko-KR"/>
          </a:p>
          <a:p>
            <a:pPr lvl="0">
              <a:defRPr/>
            </a:pPr>
            <a:r>
              <a:rPr lang="en-US" altLang="ko-KR"/>
              <a:t>Why did she kill him?</a:t>
            </a:r>
            <a:endParaRPr lang="en-US" altLang="ko-KR"/>
          </a:p>
          <a:p>
            <a:pPr lvl="0">
              <a:defRPr/>
            </a:pPr>
            <a:r>
              <a:rPr lang="en-US" altLang="ko-KR"/>
              <a:t>Why did the smell disappear after only one week?</a:t>
            </a:r>
            <a:endParaRPr lang="en-US" altLang="ko-KR"/>
          </a:p>
          <a:p>
            <a:pPr lvl="0">
              <a:defRPr/>
            </a:pPr>
            <a:r>
              <a:rPr lang="en-US" altLang="ko-KR"/>
              <a:t>How did the hair come to be on the pillow? </a:t>
            </a:r>
            <a:endParaRPr lang="en-US" altLang="ko-KR"/>
          </a:p>
          <a:p>
            <a:pPr lvl="0">
              <a:defRPr/>
            </a:pPr>
            <a:r>
              <a:rPr lang="en-US" altLang="ko-KR"/>
              <a:t>Did she lie beside the corpse? How often, for what period of years?</a:t>
            </a:r>
            <a:endParaRPr lang="en-US" altLang="ko-KR"/>
          </a:p>
          <a:p>
            <a:pPr lvl="0">
              <a:defRPr/>
            </a:pPr>
            <a:r>
              <a:rPr lang="en-US" altLang="ko-KR"/>
              <a:t>Why did she not leave the house for the last decade of her life?</a:t>
            </a:r>
            <a:endParaRPr lang="en-US" altLang="ko-KR"/>
          </a:p>
          <a:p>
            <a:pPr lvl="0">
              <a:defRPr/>
            </a:pPr>
            <a:r>
              <a:rPr lang="en-US" altLang="ko-KR"/>
              <a:t>How crazy was she (unable to distinguish fantasy from reality)?</a:t>
            </a:r>
            <a:endParaRPr lang="en-US" altLang="ko-KR"/>
          </a:p>
          <a:p>
            <a:pPr lvl="0">
              <a:defRPr/>
            </a:pPr>
            <a:r>
              <a:rPr lang="en-US" altLang="ko-KR"/>
              <a:t>Why does she allow so much dust in her house?</a:t>
            </a:r>
            <a:endParaRPr lang="ko-KR" altLang="en-US"/>
          </a:p>
        </p:txBody>
      </p:sp>
      <p:sp>
        <p:nvSpPr>
          <p:cNvPr id="4" name="날짜 개체 틀 3"/>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19</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Zombie’s “A Rose For Emily”</a:t>
            </a:r>
            <a:endParaRPr lang="ko-KR" altLang="en-US"/>
          </a:p>
        </p:txBody>
      </p:sp>
      <p:pic>
        <p:nvPicPr>
          <p:cNvPr id="4" name="The Zombies - A Rose For Emily (Lyric Video) - YouTube (480p)">
            <a:hlinkClick r:id="" action="ppaction://media"/>
          </p:cNvPr>
          <p:cNvPicPr>
            <a:picLocks noGrp="1" noChangeAspect="1"/>
          </p:cNvPicPr>
          <p:nvPr>
            <p:ph idx="1"/>
            <a:videoFile r:link="rId3"/>
            <p:extLst>
              <p:ext uri="{DAA4B4D4-6D71-4841-9C94-3DE7FCFB9230}">
                <p14:media xmlns:p14="http://schemas.microsoft.com/office/powerpoint/2010/main" r:embed="rId4"/>
              </p:ext>
            </p:extLst>
          </p:nvPr>
        </p:nvPicPr>
        <p:blipFill rotWithShape="1">
          <a:blip r:embed="rId5"/>
          <a:stretch>
            <a:fillRect/>
          </a:stretch>
        </p:blipFill>
        <p:spPr>
          <a:xfrm>
            <a:off x="2878373" y="2520564"/>
            <a:ext cx="5848010" cy="3287202"/>
          </a:xfrm>
        </p:spPr>
      </p:pic>
      <p:sp>
        <p:nvSpPr>
          <p:cNvPr id="3" name="날짜 개체 틀 2"/>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Exposition</a:t>
            </a:r>
            <a:endParaRPr lang="ko-KR" altLang="en-US"/>
          </a:p>
        </p:txBody>
      </p:sp>
      <p:sp>
        <p:nvSpPr>
          <p:cNvPr id="3" name="내용 개체 틀 2"/>
          <p:cNvSpPr>
            <a:spLocks noGrp="1"/>
          </p:cNvSpPr>
          <p:nvPr>
            <p:ph idx="1"/>
          </p:nvPr>
        </p:nvSpPr>
        <p:spPr>
          <a:xfrm>
            <a:off x="609600" y="2525086"/>
            <a:ext cx="10972800" cy="3799514"/>
          </a:xfrm>
        </p:spPr>
        <p:txBody>
          <a:bodyPr/>
          <a:lstStyle/>
          <a:p>
            <a:pPr lvl="0">
              <a:defRPr/>
            </a:pPr>
            <a:r>
              <a:rPr lang="en-US" altLang="ko-KR"/>
              <a:t>It was a big, squarish frame house that had once been white, decorated with cupolas and spires and scrolled balconies in the heavily lightsome style of the seventies, set on what had once been our most select street. But garages and cotton gins had encroached and obliterated even the august names of that neighborhood; only Miss Emily's house was left, lifting its stubborn and coquettish decay above the cotton wagons and the gasoline pumps-an eyesore among eyesores(295/</a:t>
            </a:r>
            <a:r>
              <a:rPr lang="en-US" altLang="ko-KR">
                <a:solidFill>
                  <a:srgbClr val="0070c0"/>
                </a:solidFill>
              </a:rPr>
              <a:t>628</a:t>
            </a:r>
            <a:r>
              <a:rPr lang="en-US" altLang="ko-KR"/>
              <a:t>).</a:t>
            </a:r>
            <a:endParaRPr lang="ko-KR" altLang="en-US"/>
          </a:p>
        </p:txBody>
      </p:sp>
      <p:sp>
        <p:nvSpPr>
          <p:cNvPr id="4" name="날짜 개체 틀 3"/>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20</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Miss Emily as a Tradition</a:t>
            </a:r>
            <a:endParaRPr lang="ko-KR" altLang="en-US"/>
          </a:p>
        </p:txBody>
      </p:sp>
      <p:sp>
        <p:nvSpPr>
          <p:cNvPr id="3" name="내용 개체 틀 2"/>
          <p:cNvSpPr>
            <a:spLocks noGrp="1"/>
          </p:cNvSpPr>
          <p:nvPr>
            <p:ph idx="1"/>
          </p:nvPr>
        </p:nvSpPr>
        <p:spPr>
          <a:xfrm>
            <a:off x="609600" y="2752078"/>
            <a:ext cx="10972800" cy="3572522"/>
          </a:xfrm>
        </p:spPr>
        <p:txBody>
          <a:bodyPr/>
          <a:lstStyle/>
          <a:p>
            <a:pPr lvl="0">
              <a:defRPr/>
            </a:pPr>
            <a:r>
              <a:rPr lang="en-US" altLang="ko-KR"/>
              <a:t>Alive, Miss Emily had been a tradition, a duty, and a care; a sort of hereditary obligation upon the town, dating from that day in 1894 when Colonel Sartoris, the mayor--he who fathered the edict that no Negro woman should appear on the streets without an apron-remitted her taxes, the dispensation dating from the death of her father on into perpetuity(295/</a:t>
            </a:r>
            <a:r>
              <a:rPr lang="en-US" altLang="ko-KR">
                <a:solidFill>
                  <a:srgbClr val="0070c0"/>
                </a:solidFill>
              </a:rPr>
              <a:t>628</a:t>
            </a:r>
            <a:r>
              <a:rPr lang="en-US" altLang="ko-KR"/>
              <a:t>).</a:t>
            </a:r>
            <a:endParaRPr lang="ko-KR" altLang="en-US"/>
          </a:p>
        </p:txBody>
      </p:sp>
      <p:sp>
        <p:nvSpPr>
          <p:cNvPr id="4" name="날짜 개체 틀 3"/>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21</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Emily's Appearance</a:t>
            </a:r>
            <a:endParaRPr lang="ko-KR" altLang="en-US"/>
          </a:p>
        </p:txBody>
      </p:sp>
      <p:sp>
        <p:nvSpPr>
          <p:cNvPr id="3" name="내용 개체 틀 2"/>
          <p:cNvSpPr>
            <a:spLocks noGrp="1"/>
          </p:cNvSpPr>
          <p:nvPr>
            <p:ph idx="1"/>
          </p:nvPr>
        </p:nvSpPr>
        <p:spPr/>
        <p:txBody>
          <a:bodyPr/>
          <a:lstStyle/>
          <a:p>
            <a:pPr lvl="0">
              <a:defRPr/>
            </a:pPr>
            <a:r>
              <a:rPr lang="en-US" altLang="ko-KR"/>
              <a:t>They rose when she entered--a small, fat woman in black, with a thin gold chain descending to her waist and vanishing into her belt, leaning on an ebony cane with a tarnished gold head. Her skeleton was small and spare; perhaps that was why what would have been merely plumpness in another was obesity in her. She looked bloated, like a body long submerged in motionless water, and of that pallid hue. Her eyes, lost in the fatty ridges of her face, looked like two small pieces of coal pressed into a lump of dough as they moved from one face to another while the visitors stated their errand(296/</a:t>
            </a:r>
            <a:r>
              <a:rPr lang="en-US" altLang="ko-KR">
                <a:solidFill>
                  <a:srgbClr val="0070c0"/>
                </a:solidFill>
              </a:rPr>
              <a:t>629</a:t>
            </a:r>
            <a:r>
              <a:rPr lang="en-US" altLang="ko-KR"/>
              <a:t>).</a:t>
            </a:r>
            <a:endParaRPr lang="ko-KR" altLang="en-US"/>
          </a:p>
        </p:txBody>
      </p:sp>
      <p:sp>
        <p:nvSpPr>
          <p:cNvPr id="4" name="날짜 개체 틀 3"/>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22</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People's changed attitude</a:t>
            </a:r>
            <a:endParaRPr lang="ko-KR" altLang="en-US"/>
          </a:p>
        </p:txBody>
      </p:sp>
      <p:sp>
        <p:nvSpPr>
          <p:cNvPr id="3" name="내용 개체 틀 2"/>
          <p:cNvSpPr>
            <a:spLocks noGrp="1"/>
          </p:cNvSpPr>
          <p:nvPr>
            <p:ph idx="1"/>
          </p:nvPr>
        </p:nvSpPr>
        <p:spPr/>
        <p:txBody>
          <a:bodyPr>
            <a:normAutofit fontScale="92500" lnSpcReduction="10000"/>
          </a:bodyPr>
          <a:lstStyle/>
          <a:p>
            <a:pPr lvl="0">
              <a:defRPr/>
            </a:pPr>
            <a:r>
              <a:rPr lang="en-US" altLang="ko-KR"/>
              <a:t>That was when people had begun to feel really sorry for her. People in our town, remembering how old lady Wyatt, her great-aunt, had gone completely crazy at last, believed that the Griersons held themselves a little too high for what they really were. None of the young men were quite good enough for Miss Emily and such. We had long thought of them as a tableau, Miss Emily a slender figure in white in the background, her father a spraddled silhouette in the foreground, his back to her and clutching a horsewhip, the two of them framed by the back-flung front door. So when she got to be thirty and was still single, we were not pleased exactly, but vindicated; even with insanity in the family she wouldn't have turned down all of her chances if they had really materialized(297/</a:t>
            </a:r>
            <a:r>
              <a:rPr lang="en-US" altLang="ko-KR">
                <a:solidFill>
                  <a:srgbClr val="0070c0"/>
                </a:solidFill>
              </a:rPr>
              <a:t>630</a:t>
            </a:r>
            <a:r>
              <a:rPr lang="en-US" altLang="ko-KR"/>
              <a:t>).</a:t>
            </a:r>
            <a:endParaRPr lang="ko-KR" altLang="en-US"/>
          </a:p>
        </p:txBody>
      </p:sp>
      <p:sp>
        <p:nvSpPr>
          <p:cNvPr id="4" name="날짜 개체 틀 3"/>
          <p:cNvSpPr>
            <a:spLocks noGrp="1"/>
          </p:cNvSpPr>
          <p:nvPr>
            <p:ph type="dt" sz="half" idx="10"/>
          </p:nvPr>
        </p:nvSpPr>
        <p:spPr>
          <a:xfrm>
            <a:off x="609600" y="6356351"/>
            <a:ext cx="2844800" cy="5016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People's capriciousness</a:t>
            </a:r>
            <a:endParaRPr lang="ko-KR" altLang="en-US"/>
          </a:p>
        </p:txBody>
      </p:sp>
      <p:sp>
        <p:nvSpPr>
          <p:cNvPr id="3" name="내용 개체 틀 2"/>
          <p:cNvSpPr>
            <a:spLocks noGrp="1"/>
          </p:cNvSpPr>
          <p:nvPr>
            <p:ph idx="1"/>
          </p:nvPr>
        </p:nvSpPr>
        <p:spPr>
          <a:xfrm>
            <a:off x="609600" y="2476870"/>
            <a:ext cx="10972800" cy="2534043"/>
          </a:xfrm>
        </p:spPr>
        <p:txBody>
          <a:bodyPr/>
          <a:lstStyle/>
          <a:p>
            <a:pPr lvl="0">
              <a:defRPr/>
            </a:pPr>
            <a:r>
              <a:rPr lang="en-US" altLang="ko-KR"/>
              <a:t>At first we were glad that Miss Emily would have an interest, because the ladies all said, "Of course a Grierson would not think seriously of a Northerner, a day laborer." But there were still others, older people, who said that even grief could not cause a real lady to forget </a:t>
            </a:r>
            <a:r>
              <a:rPr lang="en-US" altLang="ko-KR" i="1"/>
              <a:t>noblesse oblige</a:t>
            </a:r>
            <a:r>
              <a:rPr lang="en-US" altLang="ko-KR"/>
              <a:t>- -(298/</a:t>
            </a:r>
            <a:r>
              <a:rPr lang="en-US" altLang="ko-KR">
                <a:solidFill>
                  <a:srgbClr val="0070c0"/>
                </a:solidFill>
              </a:rPr>
              <a:t>631</a:t>
            </a:r>
            <a:r>
              <a:rPr lang="en-US" altLang="ko-KR"/>
              <a:t>)</a:t>
            </a:r>
            <a:endParaRPr lang="ko-KR" altLang="en-US"/>
          </a:p>
        </p:txBody>
      </p:sp>
      <p:sp>
        <p:nvSpPr>
          <p:cNvPr id="4" name="날짜 개체 틀 3"/>
          <p:cNvSpPr>
            <a:spLocks noGrp="1"/>
          </p:cNvSpPr>
          <p:nvPr>
            <p:ph type="dt" sz="half" idx="10"/>
          </p:nvPr>
        </p:nvSpPr>
        <p:spPr>
          <a:xfrm>
            <a:off x="609600" y="6356351"/>
            <a:ext cx="2844800" cy="5016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2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normAutofit fontScale="90000"/>
          </a:bodyPr>
          <a:lstStyle/>
          <a:p>
            <a:pPr lvl="0" algn="ctr">
              <a:defRPr/>
            </a:pPr>
            <a:r>
              <a:rPr lang="en-US" altLang="ko-KR"/>
              <a:t>Final Scene: uncovering Emily's secret marriage</a:t>
            </a:r>
            <a:endParaRPr lang="ko-KR" altLang="en-US"/>
          </a:p>
        </p:txBody>
      </p:sp>
      <p:sp>
        <p:nvSpPr>
          <p:cNvPr id="3" name="내용 개체 틀 2"/>
          <p:cNvSpPr>
            <a:spLocks noGrp="1"/>
          </p:cNvSpPr>
          <p:nvPr>
            <p:ph idx="1"/>
          </p:nvPr>
        </p:nvSpPr>
        <p:spPr/>
        <p:txBody>
          <a:bodyPr>
            <a:normAutofit lnSpcReduction="10000"/>
          </a:bodyPr>
          <a:lstStyle/>
          <a:p>
            <a:pPr lvl="0">
              <a:defRPr/>
            </a:pPr>
            <a:r>
              <a:rPr lang="en-US" altLang="ko-KR"/>
              <a:t>For a long while we just stood there, looking down at the profound and fleshless grin. The body had apparently once lain in the attitude of an embrace, but now the long sleep that outlasts love, that conquers even the grimace of love, had cuckolded him. What was left of him, rotted beneath what was left of the nightshirt, had become inextricable from the bed in which he lay; and upon him and upon the pillow beside him lay that even coating of the patient and biding dust. Then we noticed that in the second pillow was the indentation of a head. One of us lifted something from it, and leaning forward, that faint and invisible dust dry and acrid in the nostrils, we saw a long strand of iron-gray hair(301/</a:t>
            </a:r>
            <a:r>
              <a:rPr lang="en-US" altLang="ko-KR">
                <a:solidFill>
                  <a:srgbClr val="0070c0"/>
                </a:solidFill>
              </a:rPr>
              <a:t>634</a:t>
            </a:r>
            <a:r>
              <a:rPr lang="en-US" altLang="ko-KR"/>
              <a:t>).</a:t>
            </a:r>
            <a:endParaRPr lang="ko-KR" altLang="en-US"/>
          </a:p>
        </p:txBody>
      </p:sp>
      <p:sp>
        <p:nvSpPr>
          <p:cNvPr id="4" name="날짜 개체 틀 3"/>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25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fontScale="92500" lnSpcReduction="20000"/>
          </a:bodyPr>
          <a:lstStyle/>
          <a:p>
            <a:pPr lvl="0">
              <a:defRPr/>
            </a:pPr>
            <a:r>
              <a:rPr lang="en-US" altLang="ko-KR"/>
              <a:t>one of America's greatest novelists and a Nobel Prize-winner.</a:t>
            </a:r>
            <a:endParaRPr lang="en-US" altLang="ko-KR"/>
          </a:p>
          <a:p>
            <a:pPr lvl="0">
              <a:defRPr/>
            </a:pPr>
            <a:r>
              <a:rPr lang="en-US" altLang="ko-KR"/>
              <a:t>a unique blend of high modernism and Southern localism.</a:t>
            </a:r>
            <a:endParaRPr lang="en-US" altLang="ko-KR"/>
          </a:p>
          <a:p>
            <a:pPr lvl="0">
              <a:defRPr/>
            </a:pPr>
            <a:r>
              <a:rPr lang="en-US" altLang="ko-KR"/>
              <a:t>His trademarks include family decline, incest, race relations, vengeance, madness, memory, haunting and violence, enacted often without clear cause or principle and without poetic justice, but overseen by an implacable fate. </a:t>
            </a:r>
            <a:endParaRPr lang="ko-KR" altLang="en-US"/>
          </a:p>
        </p:txBody>
      </p:sp>
      <p:pic>
        <p:nvPicPr>
          <p:cNvPr id="6" name="내용 개체 틀 5"/>
          <p:cNvPicPr>
            <a:picLocks noGrp="1" noChangeAspect="1"/>
          </p:cNvPicPr>
          <p:nvPr>
            <p:ph sz="half" idx="2"/>
          </p:nvPr>
        </p:nvPicPr>
        <p:blipFill rotWithShape="1">
          <a:blip r:embed="rId2"/>
          <a:stretch>
            <a:fillRect/>
          </a:stretch>
        </p:blipFill>
        <p:spPr>
          <a:xfrm>
            <a:off x="6782462" y="2433099"/>
            <a:ext cx="4380497" cy="3285373"/>
          </a:xfrm>
          <a:prstGeom prst="rect">
            <a:avLst/>
          </a:prstGeom>
        </p:spPr>
      </p:pic>
      <p:sp>
        <p:nvSpPr>
          <p:cNvPr id="3" name="날짜 개체 틀 2"/>
          <p:cNvSpPr>
            <a:spLocks noGrp="1"/>
          </p:cNvSpPr>
          <p:nvPr>
            <p:ph type="dt" sz="half" idx="10"/>
          </p:nvPr>
        </p:nvSpPr>
        <p:spPr>
          <a:xfrm>
            <a:off x="609600" y="6265333"/>
            <a:ext cx="2844800" cy="651934"/>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7" name="슬라이드 번호 개체 틀 6"/>
          <p:cNvSpPr>
            <a:spLocks noGrp="1"/>
          </p:cNvSpPr>
          <p:nvPr>
            <p:ph type="sldNum" sz="quarter" idx="12"/>
          </p:nvPr>
        </p:nvSpPr>
        <p:spPr/>
        <p:txBody>
          <a:bodyPr/>
          <a:lstStyle/>
          <a:p>
            <a:pPr lvl="0" rtl="0">
              <a:defRPr/>
            </a:pPr>
            <a:fld id="{401CF334-2D5C-4859-84A6-CA7E6E43FAEB}" type="slidenum">
              <a:rPr lang="en-US" altLang="ko-KR"/>
              <a:pPr lvl="0" rtl="0">
                <a:defRPr/>
              </a:pPr>
              <a:t>3</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a:bodyPr>
          <a:lstStyle/>
          <a:p>
            <a:pPr lvl="0">
              <a:defRPr/>
            </a:pPr>
            <a:r>
              <a:rPr lang="en-US" altLang="ko-KR"/>
              <a:t>born in New Albany, Mississippi on 25 September 1897, the eldest of four sons of Maud and Murry Falkner.</a:t>
            </a:r>
            <a:endParaRPr lang="en-US" altLang="ko-KR"/>
          </a:p>
          <a:p>
            <a:pPr lvl="0">
              <a:defRPr/>
            </a:pPr>
            <a:r>
              <a:rPr lang="en-US" altLang="ko-KR"/>
              <a:t>not an a big fan of school, often playing truant and finally leaving in eleventh grade. </a:t>
            </a:r>
            <a:endParaRPr lang="en-US" altLang="ko-KR"/>
          </a:p>
          <a:p>
            <a:pPr lvl="0">
              <a:defRPr/>
            </a:pPr>
            <a:r>
              <a:rPr lang="en-US" altLang="ko-KR"/>
              <a:t>died on 6 July 1962, having become ill after a bad fall from a horse.</a:t>
            </a:r>
            <a:endParaRPr lang="ko-KR" altLang="en-US"/>
          </a:p>
        </p:txBody>
      </p:sp>
      <p:pic>
        <p:nvPicPr>
          <p:cNvPr id="8" name="내용 개체 틀 7"/>
          <p:cNvPicPr>
            <a:picLocks noGrp="1" noChangeAspect="1"/>
          </p:cNvPicPr>
          <p:nvPr>
            <p:ph sz="half" idx="2"/>
          </p:nvPr>
        </p:nvPicPr>
        <p:blipFill rotWithShape="1">
          <a:blip r:embed="rId2"/>
          <a:stretch>
            <a:fillRect/>
          </a:stretch>
        </p:blipFill>
        <p:spPr>
          <a:xfrm>
            <a:off x="7402664" y="2305878"/>
            <a:ext cx="2337684" cy="3337823"/>
          </a:xfrm>
        </p:spPr>
      </p:pic>
      <p:sp>
        <p:nvSpPr>
          <p:cNvPr id="3" name="날짜 개체 틀 2"/>
          <p:cNvSpPr>
            <a:spLocks noGrp="1"/>
          </p:cNvSpPr>
          <p:nvPr>
            <p:ph type="dt" sz="half" idx="10"/>
          </p:nvPr>
        </p:nvSpPr>
        <p:spPr>
          <a:xfrm>
            <a:off x="609600" y="6356351"/>
            <a:ext cx="2844800" cy="501649"/>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4</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 Biography</a:t>
            </a:r>
            <a:endParaRPr lang="ko-KR" altLang="en-US"/>
          </a:p>
        </p:txBody>
      </p:sp>
      <p:sp>
        <p:nvSpPr>
          <p:cNvPr id="4" name="내용 개체 틀 3"/>
          <p:cNvSpPr>
            <a:spLocks noGrp="1"/>
          </p:cNvSpPr>
          <p:nvPr>
            <p:ph sz="half" idx="1"/>
          </p:nvPr>
        </p:nvSpPr>
        <p:spPr/>
        <p:txBody>
          <a:bodyPr>
            <a:normAutofit/>
          </a:bodyPr>
          <a:lstStyle/>
          <a:p>
            <a:pPr lvl="0">
              <a:defRPr/>
            </a:pPr>
            <a:r>
              <a:rPr lang="en-US" altLang="ko-KR"/>
              <a:t>Faulknerian technique of multiple viewpoints.</a:t>
            </a:r>
            <a:endParaRPr lang="en-US" altLang="ko-KR"/>
          </a:p>
          <a:p>
            <a:pPr lvl="0">
              <a:defRPr/>
            </a:pPr>
            <a:r>
              <a:rPr lang="en-US" altLang="ko-KR"/>
              <a:t>Yoknapatawpha tales.</a:t>
            </a:r>
            <a:endParaRPr lang="en-US" altLang="ko-KR"/>
          </a:p>
          <a:p>
            <a:pPr lvl="0">
              <a:defRPr/>
            </a:pPr>
            <a:r>
              <a:rPr lang="en-US" altLang="ko-KR"/>
              <a:t>Faulknerian theme of memory and family ghosts.</a:t>
            </a:r>
            <a:endParaRPr lang="en-US" altLang="ko-KR"/>
          </a:p>
          <a:p>
            <a:pPr lvl="0">
              <a:defRPr/>
            </a:pPr>
            <a:r>
              <a:rPr lang="en-US" altLang="ko-KR"/>
              <a:t>Symbolism and fragmentation and creating characters more of ideas than flesh and blood.</a:t>
            </a:r>
            <a:endParaRPr lang="en-US" altLang="ko-KR"/>
          </a:p>
          <a:p>
            <a:pPr lvl="0">
              <a:defRPr/>
            </a:pPr>
            <a:r>
              <a:rPr lang="en-US" altLang="ko-KR"/>
              <a:t>The decline of a Southern family.</a:t>
            </a:r>
            <a:endParaRPr lang="ko-KR" altLang="en-US"/>
          </a:p>
        </p:txBody>
      </p:sp>
      <p:pic>
        <p:nvPicPr>
          <p:cNvPr id="7" name="내용 개체 틀 6"/>
          <p:cNvPicPr>
            <a:picLocks noGrp="1" noChangeAspect="1"/>
          </p:cNvPicPr>
          <p:nvPr>
            <p:ph sz="half" idx="2"/>
          </p:nvPr>
        </p:nvPicPr>
        <p:blipFill rotWithShape="1">
          <a:blip r:embed="rId2"/>
          <a:stretch>
            <a:fillRect/>
          </a:stretch>
        </p:blipFill>
        <p:spPr>
          <a:xfrm>
            <a:off x="7291346" y="2441050"/>
            <a:ext cx="2913104" cy="3125519"/>
          </a:xfrm>
        </p:spPr>
      </p:pic>
      <p:sp>
        <p:nvSpPr>
          <p:cNvPr id="3" name="날짜 개체 틀 2"/>
          <p:cNvSpPr>
            <a:spLocks noGrp="1"/>
          </p:cNvSpPr>
          <p:nvPr>
            <p:ph type="dt" sz="half" idx="10"/>
          </p:nvPr>
        </p:nvSpPr>
        <p:spPr>
          <a:xfrm rot="39364">
            <a:off x="476250" y="6534959"/>
            <a:ext cx="2844800" cy="265639"/>
          </a:xfrm>
        </p:spPr>
        <p:txBody>
          <a:bodyPr/>
          <a:lstStyle/>
          <a:p>
            <a:pPr lvl="0">
              <a:defRPr/>
            </a:pPr>
            <a:r>
              <a:rPr lang="en-US" altLang="ko-KR"/>
              <a:t>March 29</a:t>
            </a:r>
            <a:r>
              <a:rPr lang="ko-KR" altLang="en-US"/>
              <a:t> </a:t>
            </a:r>
            <a:r>
              <a:rPr lang="en-US" altLang="ko-KR"/>
              <a:t>- April 9, 2024</a:t>
            </a: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5</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271843"/>
            <a:ext cx="5384800" cy="3882069"/>
          </a:xfrm>
        </p:spPr>
        <p:txBody>
          <a:bodyPr>
            <a:normAutofit/>
          </a:bodyPr>
          <a:lstStyle/>
          <a:p>
            <a:pPr lvl="0">
              <a:defRPr/>
            </a:pPr>
            <a:r>
              <a:rPr lang="en-US" altLang="ko-KR"/>
              <a:t> </a:t>
            </a:r>
            <a:r>
              <a:rPr lang="en-US" altLang="ko-KR" i="1"/>
              <a:t>The Sound and the Fury </a:t>
            </a:r>
            <a:r>
              <a:rPr lang="en-US" altLang="ko-KR"/>
              <a:t>(1929):  the decline of a Southern family, exemplified by the gradual disintegration of a figure who is given no voice of her own, Caddy Compson.</a:t>
            </a:r>
            <a:endParaRPr lang="ko-KR" altLang="en-US"/>
          </a:p>
        </p:txBody>
      </p:sp>
      <p:pic>
        <p:nvPicPr>
          <p:cNvPr id="7" name="내용 개체 틀 6"/>
          <p:cNvPicPr>
            <a:picLocks noGrp="1" noChangeAspect="1"/>
          </p:cNvPicPr>
          <p:nvPr>
            <p:ph sz="half" idx="2"/>
          </p:nvPr>
        </p:nvPicPr>
        <p:blipFill rotWithShape="1">
          <a:blip r:embed="rId2"/>
          <a:stretch>
            <a:fillRect/>
          </a:stretch>
        </p:blipFill>
        <p:spPr>
          <a:xfrm>
            <a:off x="6859172" y="2393180"/>
            <a:ext cx="2626735" cy="3882070"/>
          </a:xfrm>
        </p:spPr>
      </p:pic>
      <p:sp>
        <p:nvSpPr>
          <p:cNvPr id="3" name="날짜 개체 틀 2"/>
          <p:cNvSpPr>
            <a:spLocks noGrp="1"/>
          </p:cNvSpPr>
          <p:nvPr>
            <p:ph type="dt" sz="half" idx="10"/>
          </p:nvPr>
        </p:nvSpPr>
        <p:spPr>
          <a:xfrm>
            <a:off x="609600" y="6356351"/>
            <a:ext cx="2844800" cy="5693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6</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472855"/>
            <a:ext cx="5384800" cy="3882069"/>
          </a:xfrm>
        </p:spPr>
        <p:txBody>
          <a:bodyPr>
            <a:normAutofit/>
          </a:bodyPr>
          <a:lstStyle/>
          <a:p>
            <a:pPr lvl="0">
              <a:defRPr/>
            </a:pPr>
            <a:r>
              <a:rPr lang="en-US" altLang="ko-KR" i="1"/>
              <a:t>As I Lay Dying </a:t>
            </a:r>
            <a:r>
              <a:rPr lang="en-US" altLang="ko-KR"/>
              <a:t>(1930):  the story, in fifteen intermingled voices, of the poor-white Bundren family's journey to bury their matriarch Addie Bundren in her home town of Jefferson, a story of pride and stoicism.</a:t>
            </a:r>
            <a:endParaRPr lang="ko-KR" altLang="en-US"/>
          </a:p>
        </p:txBody>
      </p:sp>
      <p:pic>
        <p:nvPicPr>
          <p:cNvPr id="13" name="내용 개체 틀 12"/>
          <p:cNvPicPr>
            <a:picLocks noGrp="1" noChangeAspect="1"/>
          </p:cNvPicPr>
          <p:nvPr>
            <p:ph sz="half" idx="2"/>
          </p:nvPr>
        </p:nvPicPr>
        <p:blipFill rotWithShape="1">
          <a:blip r:embed="rId2"/>
          <a:stretch>
            <a:fillRect/>
          </a:stretch>
        </p:blipFill>
        <p:spPr>
          <a:xfrm>
            <a:off x="7219784" y="2250780"/>
            <a:ext cx="2352477" cy="3817735"/>
          </a:xfrm>
        </p:spPr>
      </p:pic>
      <p:sp>
        <p:nvSpPr>
          <p:cNvPr id="3" name="날짜 개체 틀 2"/>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7</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472855"/>
            <a:ext cx="5384800" cy="3882069"/>
          </a:xfrm>
        </p:spPr>
        <p:txBody>
          <a:bodyPr>
            <a:normAutofit/>
          </a:bodyPr>
          <a:lstStyle/>
          <a:p>
            <a:pPr lvl="0">
              <a:defRPr/>
            </a:pPr>
            <a:r>
              <a:rPr lang="en-US" altLang="ko-KR" i="1"/>
              <a:t>Light in August</a:t>
            </a:r>
            <a:r>
              <a:rPr lang="en-US" altLang="ko-KR"/>
              <a:t> (1932):the stories of Joe Christmas, a drifter turned murderer when his affair with a lady of a higher class ends with her renunciation of him. </a:t>
            </a:r>
            <a:endParaRPr lang="ko-KR" altLang="en-US"/>
          </a:p>
        </p:txBody>
      </p:sp>
      <p:pic>
        <p:nvPicPr>
          <p:cNvPr id="12" name="내용 개체 틀 11"/>
          <p:cNvPicPr>
            <a:picLocks noGrp="1" noChangeAspect="1"/>
          </p:cNvPicPr>
          <p:nvPr>
            <p:ph sz="half" idx="2"/>
          </p:nvPr>
        </p:nvPicPr>
        <p:blipFill rotWithShape="1">
          <a:blip r:embed="rId2"/>
          <a:stretch>
            <a:fillRect/>
          </a:stretch>
        </p:blipFill>
        <p:spPr>
          <a:xfrm>
            <a:off x="7307249" y="2372288"/>
            <a:ext cx="2565656" cy="3982636"/>
          </a:xfrm>
        </p:spPr>
      </p:pic>
      <p:sp>
        <p:nvSpPr>
          <p:cNvPr id="3" name="날짜 개체 틀 2"/>
          <p:cNvSpPr>
            <a:spLocks noGrp="1"/>
          </p:cNvSpPr>
          <p:nvPr>
            <p:ph type="dt" sz="half" idx="10"/>
          </p:nvPr>
        </p:nvSpPr>
        <p:spPr>
          <a:xfrm>
            <a:off x="609600" y="6356351"/>
            <a:ext cx="2844800" cy="560916"/>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8</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lgn="ctr">
              <a:defRPr/>
            </a:pPr>
            <a:r>
              <a:rPr lang="en-US" altLang="ko-KR"/>
              <a:t>William Faulkner’s Novels</a:t>
            </a:r>
            <a:endParaRPr lang="ko-KR" altLang="en-US"/>
          </a:p>
        </p:txBody>
      </p:sp>
      <p:sp>
        <p:nvSpPr>
          <p:cNvPr id="4" name="내용 개체 틀 3"/>
          <p:cNvSpPr>
            <a:spLocks noGrp="1"/>
          </p:cNvSpPr>
          <p:nvPr>
            <p:ph sz="half" idx="1"/>
          </p:nvPr>
        </p:nvSpPr>
        <p:spPr>
          <a:xfrm>
            <a:off x="609600" y="2271843"/>
            <a:ext cx="5384800" cy="3882069"/>
          </a:xfrm>
        </p:spPr>
        <p:txBody>
          <a:bodyPr>
            <a:normAutofit/>
          </a:bodyPr>
          <a:lstStyle/>
          <a:p>
            <a:pPr lvl="0">
              <a:defRPr/>
            </a:pPr>
            <a:r>
              <a:rPr lang="en-US" altLang="ko-KR"/>
              <a:t> </a:t>
            </a:r>
            <a:r>
              <a:rPr lang="en-US" altLang="ko-KR" i="1"/>
              <a:t>Absalom Absalom! </a:t>
            </a:r>
            <a:r>
              <a:rPr lang="en-US" altLang="ko-KR"/>
              <a:t>(1936): a 'collection of narratives gathered in the consciousness of the doomed Quentin Compson,’ whom we meet at Harvard, some months before his suicide. </a:t>
            </a:r>
            <a:endParaRPr lang="ko-KR" altLang="en-US"/>
          </a:p>
        </p:txBody>
      </p:sp>
      <p:pic>
        <p:nvPicPr>
          <p:cNvPr id="12" name="내용 개체 틀 11"/>
          <p:cNvPicPr>
            <a:picLocks noGrp="1" noChangeAspect="1"/>
          </p:cNvPicPr>
          <p:nvPr>
            <p:ph sz="half" idx="2"/>
          </p:nvPr>
        </p:nvPicPr>
        <p:blipFill rotWithShape="1">
          <a:blip r:embed="rId2"/>
          <a:stretch>
            <a:fillRect/>
          </a:stretch>
        </p:blipFill>
        <p:spPr>
          <a:xfrm>
            <a:off x="7013049" y="2127761"/>
            <a:ext cx="2742483" cy="4170232"/>
          </a:xfrm>
        </p:spPr>
      </p:pic>
      <p:sp>
        <p:nvSpPr>
          <p:cNvPr id="3" name="날짜 개체 틀 2"/>
          <p:cNvSpPr>
            <a:spLocks noGrp="1"/>
          </p:cNvSpPr>
          <p:nvPr>
            <p:ph type="dt" sz="half" idx="10"/>
          </p:nvPr>
        </p:nvSpPr>
        <p:spPr>
          <a:xfrm>
            <a:off x="609600" y="6356351"/>
            <a:ext cx="2844800" cy="594782"/>
          </a:xfrm>
        </p:spPr>
        <p:txBody>
          <a:bodyPr/>
          <a:lstStyle/>
          <a:p>
            <a:pPr lvl="0">
              <a:defRPr/>
            </a:pPr>
            <a:r>
              <a:rPr lang="en-US" altLang="ko-KR"/>
              <a:t>March 29</a:t>
            </a:r>
            <a:r>
              <a:rPr lang="ko-KR" altLang="en-US"/>
              <a:t> </a:t>
            </a:r>
            <a:r>
              <a:rPr lang="en-US" altLang="ko-KR"/>
              <a:t>- April 9, 2024</a:t>
            </a:r>
            <a:endParaRPr lang="en-US" altLang="ko-KR"/>
          </a:p>
          <a:p>
            <a:pPr lvl="0">
              <a:defRPr/>
            </a:pPr>
            <a:endParaRPr lang="ko-KR" altLang="en-US"/>
          </a:p>
        </p:txBody>
      </p:sp>
      <p:sp>
        <p:nvSpPr>
          <p:cNvPr id="5" name="바닥글 개체 틀 4"/>
          <p:cNvSpPr>
            <a:spLocks noGrp="1"/>
          </p:cNvSpPr>
          <p:nvPr>
            <p:ph type="ftr" sz="quarter" idx="11"/>
          </p:nvPr>
        </p:nvSpPr>
        <p:spPr/>
        <p:txBody>
          <a:bodyPr/>
          <a:lstStyle/>
          <a:p>
            <a:pPr lvl="0" rtl="0">
              <a:defRPr/>
            </a:pPr>
            <a:r>
              <a:rPr lang="en-US" altLang="ko-KR"/>
              <a:t>Introduction to English Literature 04</a:t>
            </a:r>
            <a:endParaRPr lang="ko-KR" altLang="en-US"/>
          </a:p>
        </p:txBody>
      </p:sp>
      <p:sp>
        <p:nvSpPr>
          <p:cNvPr id="6" name="슬라이드 번호 개체 틀 5"/>
          <p:cNvSpPr>
            <a:spLocks noGrp="1"/>
          </p:cNvSpPr>
          <p:nvPr>
            <p:ph type="sldNum" sz="quarter" idx="12"/>
          </p:nvPr>
        </p:nvSpPr>
        <p:spPr/>
        <p:txBody>
          <a:bodyPr/>
          <a:lstStyle/>
          <a:p>
            <a:pPr lvl="0" rtl="0">
              <a:defRPr/>
            </a:pPr>
            <a:fld id="{401CF334-2D5C-4859-84A6-CA7E6E43FAEB}" type="slidenum">
              <a:rPr lang="en-US" altLang="ko-KR"/>
              <a:pPr lvl="0" rtl="0">
                <a:defRPr/>
              </a:pPr>
              <a:t>9</a:t>
            </a:fld>
            <a:endParaRPr lang="ko-KR" altLang="en-US"/>
          </a:p>
        </p:txBody>
      </p:sp>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mc:Ignorable="p14" p14:dur="700">
        <p:fade/>
      </p:transition>
    </mc:Choice>
    <mc:Fallback>
      <p:transition xmlns:mc="http://schemas.openxmlformats.org/markup-compatibility/2006" xmlns:hp="http://schemas.haansoft.com/office/presentation/8.0" mc:Ignorable="hp" hp:hslDur="7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브레인스토밍에 관한 프레젠테이션">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rotWithShape="1">
          <a:blip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MS Gothic"/>
        <a:font script="Hang" typeface="맑은 고딕"/>
        <a:font script="Hans" typeface="SimSun"/>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3.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xmlns:lc="http://schemas.openxmlformats.org/drawingml/2006/lockedCanvas" xmlns:p="http://schemas.openxmlformats.org/presentation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1902</ep:Words>
  <ep:PresentationFormat>와이드스크린</ep:PresentationFormat>
  <ep:Paragraphs>176</ep:Paragraphs>
  <ep:Slides>25</ep:Slides>
  <ep:Notes>8</ep:Notes>
  <ep:TotalTime>0</ep:TotalTime>
  <ep:HiddenSlides>0</ep:HiddenSlides>
  <ep:MMClips>1</ep:MMClips>
  <ep:HeadingPairs>
    <vt:vector size="4" baseType="variant">
      <vt:variant>
        <vt:lpstr>테마</vt:lpstr>
      </vt:variant>
      <vt:variant>
        <vt:i4>1</vt:i4>
      </vt:variant>
      <vt:variant>
        <vt:lpstr>슬라이드 제목</vt:lpstr>
      </vt:variant>
      <vt:variant>
        <vt:i4>25</vt:i4>
      </vt:variant>
    </vt:vector>
  </ep:HeadingPairs>
  <ep:TitlesOfParts>
    <vt:vector size="26" baseType="lpstr">
      <vt:lpstr>브레인스토밍에 관한 프레젠테이션</vt:lpstr>
      <vt:lpstr>A Rose for Emily</vt:lpstr>
      <vt:lpstr>Zombie’s “A Rose For Emily”</vt:lpstr>
      <vt:lpstr>William Faulkner Biography</vt:lpstr>
      <vt:lpstr>William Faulkner Biography</vt:lpstr>
      <vt:lpstr>William Faulkner Biography</vt:lpstr>
      <vt:lpstr>William Faulkner’s Novels</vt:lpstr>
      <vt:lpstr>William Faulkner’s Novels</vt:lpstr>
      <vt:lpstr>William Faulkner’s Novels</vt:lpstr>
      <vt:lpstr>William Faulkner’s Novels</vt:lpstr>
      <vt:lpstr>Adaptation of Faulkner’s Story</vt:lpstr>
      <vt:lpstr>William Faulkner’s Novels</vt:lpstr>
      <vt:lpstr>What is Character?</vt:lpstr>
      <vt:lpstr>Kinds of Characters</vt:lpstr>
      <vt:lpstr>Kinds of Characters</vt:lpstr>
      <vt:lpstr>Characterization</vt:lpstr>
      <vt:lpstr>Character is Fate</vt:lpstr>
      <vt:lpstr>A Rose for Emily</vt:lpstr>
      <vt:lpstr>The chronological order of the events in the text</vt:lpstr>
      <vt:lpstr>Key Questions</vt:lpstr>
      <vt:lpstr>Exposition</vt:lpstr>
      <vt:lpstr>Miss Emily as a Tradition</vt:lpstr>
      <vt:lpstr>Emily's Appearance</vt:lpstr>
      <vt:lpstr>People's changed attitude</vt:lpstr>
      <vt:lpstr>People's capriciousness</vt:lpstr>
      <vt:lpstr>Final Scene: uncovering Emily's secret marriage</vt:lpstr>
    </vt:vector>
  </ep:TitlesOfParts>
  <ep:HyperlinkBase/>
  <ep:Application>Show</ep:Application>
  <ep:AppVersion>12.0000</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2020-04-11T04:42:10.000</dcterms:created>
  <dc:creator>u</dc:creator>
  <cp:lastModifiedBy>u</cp:lastModifiedBy>
  <dcterms:modified xsi:type="dcterms:W3CDTF">2024-03-30T07:09:47.824</dcterms:modified>
  <cp:revision>37</cp:revision>
  <dc:title>A Rose for Emily</dc:title>
  <cp:version/>
</cp:coreProperties>
</file>

<file path=docProps/custom.xml><?xml version="1.0" encoding="utf-8"?>
<cfp:Properties xmlns:r="http://schemas.openxmlformats.org/officeDocument/2006/relationships" xmlns:cfp="http://schemas.openxmlformats.org/officeDocument/2006/custom-properties" xmlns:vt="http://schemas.openxmlformats.org/officeDocument/2006/docPropsVTypes"/>
</file>